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8" r:id="rId2"/>
    <p:sldId id="257" r:id="rId3"/>
    <p:sldId id="259" r:id="rId4"/>
    <p:sldId id="260" r:id="rId5"/>
    <p:sldId id="261" r:id="rId6"/>
    <p:sldId id="262" r:id="rId7"/>
    <p:sldId id="263" r:id="rId8"/>
    <p:sldId id="264" r:id="rId9"/>
    <p:sldId id="265" r:id="rId10"/>
    <p:sldId id="272" r:id="rId11"/>
    <p:sldId id="273" r:id="rId12"/>
    <p:sldId id="266" r:id="rId13"/>
    <p:sldId id="267" r:id="rId14"/>
    <p:sldId id="268" r:id="rId15"/>
    <p:sldId id="269" r:id="rId16"/>
    <p:sldId id="274" r:id="rId17"/>
    <p:sldId id="275" r:id="rId18"/>
    <p:sldId id="276" r:id="rId19"/>
    <p:sldId id="277" r:id="rId20"/>
    <p:sldId id="270" r:id="rId21"/>
    <p:sldId id="278" r:id="rId22"/>
    <p:sldId id="279" r:id="rId23"/>
    <p:sldId id="280" r:id="rId24"/>
    <p:sldId id="27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5166" autoAdjust="0"/>
  </p:normalViewPr>
  <p:slideViewPr>
    <p:cSldViewPr snapToGrid="0">
      <p:cViewPr varScale="1">
        <p:scale>
          <a:sx n="36" d="100"/>
          <a:sy n="36" d="100"/>
        </p:scale>
        <p:origin x="205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9629F-28DB-4BBE-BC60-D2222E75B392}" type="datetimeFigureOut">
              <a:rPr lang="en-US" smtClean="0"/>
              <a:pPr/>
              <a:t>19/12/2023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6A46A8-B6C4-4116-88BD-19CEDC5D2B63}" type="slidenum">
              <a:rPr lang="en-US" smtClean="0"/>
              <a:pPr/>
              <a:t>‹#›</a:t>
            </a:fld>
            <a:endParaRPr lang="en-US"/>
          </a:p>
        </p:txBody>
      </p:sp>
    </p:spTree>
    <p:extLst>
      <p:ext uri="{BB962C8B-B14F-4D97-AF65-F5344CB8AC3E}">
        <p14:creationId xmlns:p14="http://schemas.microsoft.com/office/powerpoint/2010/main" val="1266710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Slide Image Placeholder 1"/>
          <p:cNvSpPr>
            <a:spLocks noGrp="1" noRot="1" noChangeAspect="1"/>
          </p:cNvSpPr>
          <p:nvPr>
            <p:ph type="sldImg"/>
          </p:nvPr>
        </p:nvSpPr>
        <p:spPr>
          <a:xfrm>
            <a:off x="139700" y="1349375"/>
            <a:ext cx="6459538" cy="3633788"/>
          </a:xfrm>
        </p:spPr>
      </p:sp>
      <p:sp>
        <p:nvSpPr>
          <p:cNvPr id="1048663" name="Notes Placeholder 2"/>
          <p:cNvSpPr>
            <a:spLocks noGrp="1"/>
          </p:cNvSpPr>
          <p:nvPr>
            <p:ph type="body" idx="1"/>
          </p:nvPr>
        </p:nvSpPr>
        <p:spPr/>
        <p:txBody>
          <a:bodyPr/>
          <a:lstStyle/>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thưa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8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XIII, Ban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bám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lĩnh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 quan điểm và định hướng của Đảng về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CSXH</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các kỳ Đại hội, nhất là Đại hội XIII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10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khóa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giành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thảo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ban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err="1">
                <a:effectLst/>
                <a:latin typeface="Times New Roman" panose="02020603050405020304" pitchFamily="18" charset="0"/>
                <a:ea typeface="Calibri" panose="020F0502020204030204" pitchFamily="34" charset="0"/>
              </a:rPr>
              <a:t>Nhằm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quán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triệt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sâu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sự</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thống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nhất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nhận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toàn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toàn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toàn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triển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khai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thật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tốt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Nghị</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trọng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này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sự</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chỉ</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Ban </a:t>
            </a:r>
            <a:r>
              <a:rPr lang="en-US" sz="1800" dirty="0" err="1">
                <a:effectLst/>
                <a:latin typeface="Times New Roman" panose="02020603050405020304" pitchFamily="18" charset="0"/>
                <a:ea typeface="Calibri" panose="020F0502020204030204" pitchFamily="34" charset="0"/>
              </a:rPr>
              <a:t>Thường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vụ</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Huyện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uỷ</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sự</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Trung </a:t>
            </a:r>
            <a:r>
              <a:rPr lang="en-US" sz="1800" dirty="0" err="1">
                <a:effectLst/>
                <a:latin typeface="Times New Roman" panose="02020603050405020304" pitchFamily="18" charset="0"/>
                <a:ea typeface="Calibri" panose="020F0502020204030204" pitchFamily="34" charset="0"/>
              </a:rPr>
              <a:t>tâm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trị</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huyện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tôi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xin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trao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đổi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Nghị</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a:t>
            </a:r>
            <a:r>
              <a:rPr lang="en-US" sz="1800" dirty="0">
                <a:effectLst/>
                <a:latin typeface="Times New Roman" panose="02020603050405020304" pitchFamily="18" charset="0"/>
                <a:ea typeface="Calibri" panose="020F0502020204030204" pitchFamily="34" charset="0"/>
              </a:rPr>
              <a:t> 42 </a:t>
            </a:r>
            <a:r>
              <a:rPr lang="en-US" sz="1800" dirty="0" err="1">
                <a:effectLst/>
                <a:latin typeface="Times New Roman" panose="02020603050405020304" pitchFamily="18" charset="0"/>
                <a:ea typeface="Calibri" panose="020F0502020204030204" pitchFamily="34" charset="0"/>
              </a:rPr>
              <a:t>ngày</a:t>
            </a:r>
            <a:r>
              <a:rPr lang="en-US" sz="1800" dirty="0">
                <a:effectLst/>
                <a:latin typeface="Times New Roman" panose="02020603050405020304" pitchFamily="18" charset="0"/>
                <a:ea typeface="Calibri" panose="020F0502020204030204" pitchFamily="34" charset="0"/>
              </a:rPr>
              <a:t> 24/11/2023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nghị</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lần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thứ</a:t>
            </a:r>
            <a:r>
              <a:rPr lang="en-US" sz="1800" dirty="0">
                <a:effectLst/>
                <a:latin typeface="Times New Roman" panose="02020603050405020304" pitchFamily="18" charset="0"/>
                <a:ea typeface="Calibri" panose="020F0502020204030204" pitchFamily="34" charset="0"/>
              </a:rPr>
              <a:t> 8 Ban </a:t>
            </a:r>
            <a:r>
              <a:rPr lang="en-US" sz="1800" dirty="0" err="1">
                <a:effectLst/>
                <a:latin typeface="Times New Roman" panose="02020603050405020304" pitchFamily="18" charset="0"/>
                <a:ea typeface="Calibri" panose="020F0502020204030204" pitchFamily="34" charset="0"/>
              </a:rPr>
              <a:t>chấp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hành</a:t>
            </a:r>
            <a:r>
              <a:rPr lang="en-US" sz="1800" dirty="0">
                <a:effectLst/>
                <a:latin typeface="Times New Roman" panose="02020603050405020304" pitchFamily="18" charset="0"/>
                <a:ea typeface="Calibri" panose="020F0502020204030204" pitchFamily="34" charset="0"/>
              </a:rPr>
              <a:t> Trung </a:t>
            </a:r>
            <a:r>
              <a:rPr lang="en-US" sz="1800" dirty="0" err="1">
                <a:effectLst/>
                <a:latin typeface="Times New Roman" panose="02020603050405020304" pitchFamily="18" charset="0"/>
                <a:ea typeface="Calibri" panose="020F0502020204030204" pitchFamily="34" charset="0"/>
              </a:rPr>
              <a:t>ương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khoá</a:t>
            </a:r>
            <a:r>
              <a:rPr lang="en-US" sz="1800" dirty="0">
                <a:effectLst/>
                <a:latin typeface="Times New Roman" panose="02020603050405020304" pitchFamily="18" charset="0"/>
                <a:ea typeface="Calibri" panose="020F0502020204030204" pitchFamily="34" charset="0"/>
              </a:rPr>
              <a:t> XIII.  </a:t>
            </a:r>
            <a:endParaRPr lang="en-US" dirty="0"/>
          </a:p>
        </p:txBody>
      </p:sp>
      <p:sp>
        <p:nvSpPr>
          <p:cNvPr id="104866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3D8E238B-E8B4-48F6-80F9-E89F520F29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8039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II. TÍNH CẤP THIẾT PHẢI BAN HÀNH NGHỊ QUYẾT ĐỔI MỚI, NÂNG CAO CHẤT LƯỢNG CHÍNH SÁCH XÃ HỘI</a:t>
            </a:r>
          </a:p>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kém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khách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spcAft>
                <a:spcPts val="300"/>
              </a:spcAft>
              <a:buFont typeface="Arial" panose="020B0604020202020204" pitchFamily="34" charset="0"/>
              <a:buChar char="•"/>
            </a:pPr>
            <a:r>
              <a:rPr lang="en-US" sz="1800" i="1" dirty="0" err="1">
                <a:latin typeface="Times New Roman" panose="02020603050405020304" pitchFamily="18" charset="0"/>
                <a:ea typeface="Calibri" panose="020F0502020204030204" pitchFamily="34" charset="0"/>
              </a:rPr>
              <a:t>T</a:t>
            </a:r>
            <a:r>
              <a:rPr lang="en-US" sz="1800" i="1" dirty="0" err="1">
                <a:effectLst/>
                <a:latin typeface="Times New Roman" panose="02020603050405020304" pitchFamily="18" charset="0"/>
                <a:ea typeface="Calibri" panose="020F0502020204030204" pitchFamily="34" charset="0"/>
              </a:rPr>
              <a:t>ình</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hình</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thế</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giới</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khu</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vực</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diễn</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biến</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nhanh</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phức</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tạp</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khó</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lường</a:t>
            </a:r>
            <a:endParaRPr lang="en-US" sz="1800" i="1" dirty="0">
              <a:effectLst/>
              <a:latin typeface="Times New Roman" panose="02020603050405020304" pitchFamily="18" charset="0"/>
              <a:ea typeface="Calibri" panose="020F0502020204030204" pitchFamily="34" charset="0"/>
            </a:endParaRPr>
          </a:p>
          <a:p>
            <a:pPr marL="342900" indent="-342900" algn="just">
              <a:spcAft>
                <a:spcPts val="300"/>
              </a:spcAft>
              <a:buFont typeface="Arial" panose="020B0604020202020204" pitchFamily="34" charset="0"/>
              <a:buChar char="•"/>
            </a:pPr>
            <a:r>
              <a:rPr lang="en-US" sz="1800" i="1" dirty="0">
                <a:latin typeface="Times New Roman" panose="02020603050405020304" pitchFamily="18" charset="0"/>
                <a:ea typeface="Calibri" panose="020F0502020204030204" pitchFamily="34" charset="0"/>
              </a:rPr>
              <a:t>Trong </a:t>
            </a:r>
            <a:r>
              <a:rPr lang="en-US" sz="1800" i="1" dirty="0" err="1">
                <a:latin typeface="Times New Roman" panose="02020603050405020304" pitchFamily="18" charset="0"/>
                <a:ea typeface="Calibri" panose="020F0502020204030204" pitchFamily="34" charset="0"/>
              </a:rPr>
              <a:t>nước</a:t>
            </a:r>
            <a:r>
              <a:rPr lang="en-US" sz="1800" i="1" dirty="0">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khó</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khăn</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thách</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thức</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nhiều</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hơn</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thời</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cơ</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thuận</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lợi</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trong</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khi</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nước</a:t>
            </a:r>
            <a:r>
              <a:rPr lang="en-US" sz="1800" i="1" dirty="0">
                <a:effectLst/>
                <a:latin typeface="Times New Roman" panose="02020603050405020304" pitchFamily="18" charset="0"/>
                <a:ea typeface="Calibri" panose="020F0502020204030204" pitchFamily="34" charset="0"/>
              </a:rPr>
              <a:t> ta </a:t>
            </a:r>
            <a:r>
              <a:rPr lang="en-US" sz="1800" i="1" dirty="0" err="1">
                <a:effectLst/>
                <a:latin typeface="Times New Roman" panose="02020603050405020304" pitchFamily="18" charset="0"/>
                <a:ea typeface="Calibri" panose="020F0502020204030204" pitchFamily="34" charset="0"/>
              </a:rPr>
              <a:t>là</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nước</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đang</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phát</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triển</a:t>
            </a:r>
            <a:r>
              <a:rPr lang="en-US" sz="1800" i="1"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nền</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kinh</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tế</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đang</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trong</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quá</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trình</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chuyển</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đổi</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xuất</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phát</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điểm</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thấp</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quy</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mô</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còn</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khiêm</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tốn</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độ</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mở</a:t>
            </a:r>
            <a:r>
              <a:rPr lang="en-US" sz="1800" i="1" spc="60" dirty="0">
                <a:effectLst/>
                <a:latin typeface="Times New Roman" panose="02020603050405020304" pitchFamily="18" charset="0"/>
                <a:ea typeface="Calibri" panose="020F0502020204030204" pitchFamily="34" charset="0"/>
              </a:rPr>
              <a:t> </a:t>
            </a:r>
            <a:r>
              <a:rPr lang="en-US" sz="1800" i="1" spc="60" dirty="0" err="1">
                <a:effectLst/>
                <a:latin typeface="Times New Roman" panose="02020603050405020304" pitchFamily="18" charset="0"/>
                <a:ea typeface="Calibri" panose="020F0502020204030204" pitchFamily="34" charset="0"/>
              </a:rPr>
              <a:t>lớn</a:t>
            </a:r>
            <a:r>
              <a:rPr lang="en-US" sz="1800" i="1" spc="60"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sức</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chống</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chịu</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với</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các</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cú</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sốc</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từ</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bên</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ngoài</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và</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khả</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năng</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cạnh</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tranh</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còn</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hạn</a:t>
            </a:r>
            <a:r>
              <a:rPr lang="en-US" sz="1800" i="1" dirty="0">
                <a:effectLst/>
                <a:latin typeface="Times New Roman" panose="02020603050405020304" pitchFamily="18" charset="0"/>
                <a:ea typeface="Calibri" panose="020F0502020204030204" pitchFamily="34" charset="0"/>
              </a:rPr>
              <a:t> </a:t>
            </a:r>
            <a:r>
              <a:rPr lang="en-US" sz="1800" i="1" dirty="0" err="1">
                <a:effectLst/>
                <a:latin typeface="Times New Roman" panose="02020603050405020304" pitchFamily="18" charset="0"/>
                <a:ea typeface="Calibri" panose="020F0502020204030204" pitchFamily="34" charset="0"/>
              </a:rPr>
              <a:t>chế</a:t>
            </a:r>
            <a:endParaRPr lang="vi-VN" sz="1800"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10</a:t>
            </a:fld>
            <a:endParaRPr lang="en-US"/>
          </a:p>
        </p:txBody>
      </p:sp>
    </p:spTree>
    <p:extLst>
      <p:ext uri="{BB962C8B-B14F-4D97-AF65-F5344CB8AC3E}">
        <p14:creationId xmlns:p14="http://schemas.microsoft.com/office/powerpoint/2010/main" val="1289032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II. TÍNH CẤP THIẾT PHẢI BAN HÀNH NGHỊ QUYẾT ĐỔI MỚI, NÂNG CAO CHẤT LƯỢNG CHÍNH SÁCH XÃ HỘI</a:t>
            </a:r>
          </a:p>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ủy</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chức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cán bộ, đảng viên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trí</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đủ, toàn diện; chưa quan tâm đúng mức công tác lãnh đạo, chỉ đạo triển khai thực hiện.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chính sách xã hội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hoàn thiện, đồng bộ.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hiếu cơ chế, chính sách khuyến khích khu vực ngoài nhà nước tham gia cung cấp dịch vụ công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tác quản lý nhà nước còn bất cập;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hương thức quản lý chậm đổi 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S</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ự phối hợp giữa các bộ, ngành, địa phương chưa chặt chẽ</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công tác thanh tra, kiểm tra ở nhiều nơi chưa được coi trọng. </a:t>
            </a:r>
            <a:r>
              <a:rPr lang="en-US" sz="1800" i="1"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Chậm</a:t>
            </a:r>
            <a:r>
              <a:rPr lang="vi-VN" sz="1800" i="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hiện đại hóa, ứng dụng công nghệ thông tin trong quản lý, tổ chức thực hiện</a:t>
            </a:r>
            <a:r>
              <a:rPr lang="en-US" sz="1800" i="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 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hưa đẩy mạnh phân cấp, phân quyền cho địa phương, nhất là trong quản lý, tổ chức triển khai các chương trình mục tiêu quốc gia.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tư của nhà nước và xã hội còn hạn chế;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quản lý, sử dụng 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có nơi, có lĩnh vực hiệu quả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hưa liên kết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các nguồn lực của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sinh xã hội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11</a:t>
            </a:fld>
            <a:endParaRPr lang="en-US"/>
          </a:p>
        </p:txBody>
      </p:sp>
    </p:spTree>
    <p:extLst>
      <p:ext uri="{BB962C8B-B14F-4D97-AF65-F5344CB8AC3E}">
        <p14:creationId xmlns:p14="http://schemas.microsoft.com/office/powerpoint/2010/main" val="886128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07000"/>
              </a:lnSpc>
              <a:spcBef>
                <a:spcPts val="600"/>
              </a:spcBef>
              <a:spcAft>
                <a:spcPts val="0"/>
              </a:spcAft>
              <a:buFont typeface="+mj-lt"/>
              <a:buAutoNum type="arabicPeriod"/>
            </a:pPr>
            <a:r>
              <a:rPr lang="vi-VN" sz="1800" b="1" dirty="0">
                <a:effectLst/>
                <a:latin typeface="Times New Roman" panose="02020603050405020304" pitchFamily="18" charset="0"/>
                <a:ea typeface="PMingLiU" panose="02020500000000000000" pitchFamily="18" charset="-120"/>
              </a:rPr>
              <a:t>Điểm mới trong tiếp cận và phạm vi của </a:t>
            </a:r>
            <a:r>
              <a:rPr lang="en-US" sz="1800" b="1" dirty="0" err="1">
                <a:effectLst/>
                <a:latin typeface="Times New Roman" panose="02020603050405020304" pitchFamily="18" charset="0"/>
                <a:ea typeface="PMingLiU" panose="02020500000000000000" pitchFamily="18" charset="-120"/>
              </a:rPr>
              <a:t>Nghị</a:t>
            </a:r>
            <a:r>
              <a:rPr lang="en-US" sz="1800" b="1" dirty="0">
                <a:effectLst/>
                <a:latin typeface="Times New Roman" panose="02020603050405020304" pitchFamily="18" charset="0"/>
                <a:ea typeface="PMingLiU" panose="02020500000000000000" pitchFamily="18" charset="-120"/>
              </a:rPr>
              <a:t> </a:t>
            </a:r>
            <a:r>
              <a:rPr lang="en-US" sz="1800" b="1" dirty="0" err="1">
                <a:effectLst/>
                <a:latin typeface="Times New Roman" panose="02020603050405020304" pitchFamily="18" charset="0"/>
                <a:ea typeface="PMingLiU" panose="02020500000000000000" pitchFamily="18" charset="-120"/>
              </a:rPr>
              <a:t>quyết</a:t>
            </a:r>
            <a:r>
              <a:rPr lang="en-US" sz="1800" b="1" dirty="0">
                <a:effectLst/>
                <a:latin typeface="Times New Roman" panose="02020603050405020304" pitchFamily="18" charset="0"/>
                <a:ea typeface="PMingLiU" panose="02020500000000000000" pitchFamily="18" charset="-120"/>
              </a:rPr>
              <a:t> 42-NQ/TW </a:t>
            </a:r>
            <a:endParaRPr lang="en-US" sz="1800" dirty="0">
              <a:effectLst/>
              <a:latin typeface="Times New Roman" panose="02020603050405020304" pitchFamily="18" charset="0"/>
              <a:ea typeface="PMingLiU" panose="02020500000000000000" pitchFamily="18" charset="-12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42-NQ/TW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15-NQ/TW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o với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15-NQ/TW</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Nghị quyết 42-NQ/TW </a:t>
            </a:r>
            <a:r>
              <a:rPr lang="vi-VN" sz="1800" u="sng" dirty="0">
                <a:effectLst/>
                <a:latin typeface="Times New Roman" panose="02020603050405020304" pitchFamily="18" charset="0"/>
                <a:ea typeface="Calibri" panose="020F0502020204030204" pitchFamily="34" charset="0"/>
                <a:cs typeface="Times New Roman" panose="02020603050405020304" pitchFamily="18" charset="0"/>
              </a:rPr>
              <a:t>có sự điều chỉnh  v</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ề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ổn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ổn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phúc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Nếu</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như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15/NQ-TW</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tập trung t</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cả về thu 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sống người dân và các dịch vụ xã hội cơ bản, phù hợp với điều kiện kinh tế xã 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đất nước. Nghị quyết 42-NQ/TW,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các chính sách xã hội khác để tiếp tục đảm bảo ổn định xã hội, đồng thời tập 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triển xã hội,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lưu</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gắn với quản lý phát triển xã hội bền vững và làm động lực phát triển kinh tế, góp phần xây dựng và bảo vệ Tổ 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b="1" spc="-1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spc="-10" dirty="0">
                <a:effectLst/>
                <a:latin typeface="Times New Roman" panose="02020603050405020304" pitchFamily="18" charset="0"/>
                <a:ea typeface="Calibri" panose="020F0502020204030204" pitchFamily="34" charset="0"/>
                <a:cs typeface="Times New Roman" panose="02020603050405020304" pitchFamily="18" charset="0"/>
              </a:rPr>
              <a:t>2</a:t>
            </a:r>
            <a:r>
              <a:rPr lang="vi-VN" sz="1800" b="1" spc="-1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spc="-1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phạm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vi, so</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với Nghị quyết 15-NQ/TW, về một số chính sách xã hội mà tập trung là chính sách ưu đãi người có công với cách mạng và chính sách đảm bảo an sinh xã hội;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42-NQ/TW</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spc="-1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đãi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phúc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sạch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mọi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luôn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bào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xa.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12</a:t>
            </a:fld>
            <a:endParaRPr lang="en-US"/>
          </a:p>
        </p:txBody>
      </p:sp>
    </p:spTree>
    <p:extLst>
      <p:ext uri="{BB962C8B-B14F-4D97-AF65-F5344CB8AC3E}">
        <p14:creationId xmlns:p14="http://schemas.microsoft.com/office/powerpoint/2010/main" val="522320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lnSpc>
                <a:spcPct val="107000"/>
              </a:lnSpc>
              <a:spcBef>
                <a:spcPts val="600"/>
              </a:spcBef>
            </a:pP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2- Về quan điểm – Nghị quyết đưa ra 4 quan điểm: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 Quan</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điểm thứ nhất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42-NQ/TW</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tiếp tục khẳng định quan điểm xuyên suốt của Đảng về vị trí, vai trò của chính sách xã hội trong xây dựng và bảo vệ Tổ quốc Việt Nam xã hội chủ nghĩa: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lo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lấy</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xuyên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trưng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Tiếp tục khẳng định, kế thừa những quan điểm, tư tưởng chỉ đạo của Nghị quyết 15-NQ/TW, đã được thực tế kiểm nghiệm là đúng đắn, vẫn còn nguyên giá trị, nội dung này của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làm rõ hơn quan điểm xuyên suốt của Đảng ta về chính sách xã 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là </a:t>
            </a:r>
            <a:r>
              <a:rPr lang="vi-VN" sz="1800" i="1" u="sng" dirty="0">
                <a:effectLst/>
                <a:latin typeface="Times New Roman" panose="02020603050405020304" pitchFamily="18" charset="0"/>
                <a:ea typeface="Calibri" panose="020F0502020204030204" pitchFamily="34" charset="0"/>
                <a:cs typeface="Times New Roman" panose="02020603050405020304" pitchFamily="18" charset="0"/>
              </a:rPr>
              <a:t>chăm lo con người và vì con người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là mục tiêu cao cả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trưng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u="sng" dirty="0">
                <a:effectLst/>
                <a:latin typeface="Times New Roman" panose="02020603050405020304" pitchFamily="18" charset="0"/>
                <a:ea typeface="Calibri" panose="020F0502020204030204" pitchFamily="34" charset="0"/>
                <a:cs typeface="Times New Roman" panose="02020603050405020304" pitchFamily="18" charset="0"/>
              </a:rPr>
              <a:t>Nhấn mạnh</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con người ở đây là nhân dân, mọi tầng lớp nhân dân] và con người là mục tiêu, chủ thể, là động lực, nguồn lực cùng tham gia vào thực hiện chính sách xã hội và thụ hưởng các thành quả của sự nghiệp đổi mới và phát triển  đất nước].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Đồng thời Nghị quyết nhấn mạnh quan điểm, chính sách xã hội có vị trí đặc biệt quan trọng, gắn liền và song hành với phát triển kinh tế: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thụ</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Quan</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điểm thứ hai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trùm</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có tính bao trùm,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rộng phạm vi ra toàn bộ các chính sách xã hội; toàn diện các mặt đời sống Nhân dân, 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sinh xã 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vi-VN" sz="1800" u="sng" dirty="0">
                <a:effectLst/>
                <a:latin typeface="Times New Roman" panose="02020603050405020304" pitchFamily="18" charset="0"/>
                <a:ea typeface="Calibri" panose="020F0502020204030204" pitchFamily="34" charset="0"/>
                <a:cs typeface="Times New Roman" panose="02020603050405020304" pitchFamily="18" charset="0"/>
              </a:rPr>
              <a:t> sách xã hội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u="sng"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mặt đời sống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sinh xã 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phúc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phúc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phát triển và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lấy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dắt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thời gắn với quản lý phát triển xã hội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thống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cú</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bỏ</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phía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mang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dắt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XIII),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lấy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 Quan</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điểm thứ ba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Chú</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bổ</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đóng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dung này của Nghị quyết có nhiều nội dung mới, nhấn mạnh đ</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cường v</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sự điều chỉnh,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cường phân cấp, phân quyền trong quản lý;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khuyến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thời với đổi mới toàn diện công tác quản lý nhà nước, quản trị và nâng cao chất lượng hệ thống cung cấp dịch 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quyết n</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hấn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mạnh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coi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bám</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sát quan điểm xuyên suốt, chính sách xã hội chăm lo cho con người, vì con người, đồng thời con người là đối tượng đầu tư, phát triển;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giữ</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lĩnh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vực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nhất </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là các chính sách đảm bảo trợ giúp cho các đối tượng yếu thế, chính sách ưu đãi người có công với cách mạng, tiếp tục đảm bảo mức tối thiểu các dịch vụ xã hội cơ bản…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thời tăng cường sự tham gia của xã hội, tăng cường vai trò các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 Quan</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điểm thứ tư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lãnh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cử</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trận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dậy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vọng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Nội dung nhấn mạnh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lãnh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chặt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Đồng thời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2000"/>
              </a:lnSpc>
              <a:spcBef>
                <a:spcPts val="600"/>
              </a:spcBef>
              <a:spcAft>
                <a:spcPts val="6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Phú</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luôn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lấy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coi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13</a:t>
            </a:fld>
            <a:endParaRPr lang="en-US"/>
          </a:p>
        </p:txBody>
      </p:sp>
    </p:spTree>
    <p:extLst>
      <p:ext uri="{BB962C8B-B14F-4D97-AF65-F5344CB8AC3E}">
        <p14:creationId xmlns:p14="http://schemas.microsoft.com/office/powerpoint/2010/main" val="2347147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III. QUAN ĐIỂM, MỤC TIÊU VỀ TIẾP TỤC ĐỔI MỚI, NÂNG CAO CHẤT LƯỢNG CHÍNH SÁCH XÃ HỘI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tầm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nhìn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đơn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cư</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trú</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2030:</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ngừng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Hoàn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trùm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Bef>
                <a:spcPts val="800"/>
              </a:spcBef>
              <a:spcAft>
                <a:spcPts val="300"/>
              </a:spcAft>
            </a:pPr>
            <a:r>
              <a:rPr lang="vi-VN" sz="1800" b="1" i="1" spc="-30" dirty="0">
                <a:effectLst/>
                <a:latin typeface="Times New Roman" panose="02020603050405020304" pitchFamily="18" charset="0"/>
                <a:ea typeface="Times New Roman" panose="02020603050405020304" pitchFamily="18" charset="0"/>
              </a:rPr>
              <a:t>Các chỉ tiêu chủ yếu đến năm 2030 </a:t>
            </a:r>
            <a:endParaRPr lang="en-US" sz="1800" b="1" dirty="0">
              <a:effectLst/>
              <a:latin typeface="Times New Roman" panose="02020603050405020304" pitchFamily="18" charset="0"/>
              <a:ea typeface="Times New Roman" panose="02020603050405020304" pitchFamily="18" charset="0"/>
            </a:endParaRPr>
          </a:p>
          <a:p>
            <a:pPr indent="457200" algn="just">
              <a:lnSpc>
                <a:spcPct val="107000"/>
              </a:lnSpc>
              <a:spcBef>
                <a:spcPts val="600"/>
              </a:spcBef>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Bảo đảm 100% người có công và gia đình người có công với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cách mạng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được chăm lo toàn diện cả vật chất và tinh thần, có mức sống từ trung bình khá trở lên so với mức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sống của cộng đồng dân cư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nơi cư trú.</a:t>
            </a:r>
            <a:r>
              <a:rPr lang="nl-NL" sz="1800" spc="-3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spc="-3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30" dirty="0">
                <a:effectLst/>
                <a:latin typeface="Times New Roman" panose="02020603050405020304" pitchFamily="18" charset="0"/>
                <a:ea typeface="Calibri" panose="020F0502020204030204" pitchFamily="34" charset="0"/>
                <a:cs typeface="Times New Roman" panose="02020603050405020304" pitchFamily="18" charset="0"/>
              </a:rPr>
              <a:t>T</a:t>
            </a:r>
            <a:r>
              <a:rPr lang="vi-VN" sz="1800" spc="-30" dirty="0">
                <a:effectLst/>
                <a:latin typeface="Times New Roman" panose="02020603050405020304" pitchFamily="18" charset="0"/>
                <a:ea typeface="Calibri" panose="020F0502020204030204" pitchFamily="34" charset="0"/>
                <a:cs typeface="Times New Roman" panose="02020603050405020304" pitchFamily="18" charset="0"/>
              </a:rPr>
              <a:t>ỷ lệ </a:t>
            </a:r>
            <a:r>
              <a:rPr lang="nl-NL" sz="1800" spc="-30" dirty="0">
                <a:effectLst/>
                <a:latin typeface="Times New Roman" panose="02020603050405020304" pitchFamily="18" charset="0"/>
                <a:ea typeface="Calibri" panose="020F0502020204030204" pitchFamily="34" charset="0"/>
                <a:cs typeface="Times New Roman" panose="02020603050405020304" pitchFamily="18" charset="0"/>
              </a:rPr>
              <a:t>thất nghiệp chung</a:t>
            </a:r>
            <a:r>
              <a:rPr lang="vi-VN" sz="1800" spc="-30" dirty="0">
                <a:effectLst/>
                <a:latin typeface="Times New Roman" panose="02020603050405020304" pitchFamily="18" charset="0"/>
                <a:ea typeface="Calibri" panose="020F0502020204030204" pitchFamily="34" charset="0"/>
                <a:cs typeface="Times New Roman" panose="02020603050405020304" pitchFamily="18" charset="0"/>
              </a:rPr>
              <a:t> dưới 3%</a:t>
            </a:r>
            <a:r>
              <a:rPr lang="en-US" sz="1800" spc="-3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spc="-30" dirty="0">
                <a:effectLst/>
                <a:latin typeface="Times New Roman" panose="02020603050405020304" pitchFamily="18" charset="0"/>
                <a:ea typeface="Calibri" panose="020F0502020204030204" pitchFamily="34" charset="0"/>
                <a:cs typeface="Times New Roman" panose="02020603050405020304" pitchFamily="18" charset="0"/>
              </a:rPr>
              <a:t> tỷ lệ thất nghiệp </a:t>
            </a:r>
            <a:r>
              <a:rPr lang="nl-NL" sz="1800" spc="-30" dirty="0">
                <a:effectLst/>
                <a:latin typeface="Times New Roman" panose="02020603050405020304" pitchFamily="18" charset="0"/>
                <a:ea typeface="Calibri" panose="020F0502020204030204" pitchFamily="34" charset="0"/>
                <a:cs typeface="Times New Roman" panose="02020603050405020304" pitchFamily="18" charset="0"/>
              </a:rPr>
              <a:t>khu vực thành thị dưới 4%</a:t>
            </a:r>
            <a:r>
              <a:rPr lang="en-US" sz="1800" spc="-3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30" dirty="0" err="1">
                <a:effectLst/>
                <a:latin typeface="Times New Roman" panose="02020603050405020304" pitchFamily="18" charset="0"/>
                <a:ea typeface="Calibri" panose="020F0502020204030204" pitchFamily="34" charset="0"/>
                <a:cs typeface="Times New Roman" panose="02020603050405020304" pitchFamily="18" charset="0"/>
              </a:rPr>
              <a:t>t</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ỷ</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35-40%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60%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lao động trong độ tuổi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tham gia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và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45% lực lượng lao động trong độ tuổi lao động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ảo hiểm thất nghiệp; 60% số người sau độ tuổi nghỉ hưu được hưởng lương hưu, bảo hiểm xã hội hàng tháng và trợ cấp hưu trí xã 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- 100%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6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phụ nữ mang thai, người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cao tuổi thuộc hộ nghèo, cận nghèo được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hưởng trợ cấp xã 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theo qui định; bảo đảm mức sống tối thiểu cho người có hoàn cảnh khó khăn; trợ cấp xã hội cho hộ nghèo không có khả năng thoát nghèo.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oàn thành phổ cập giáo dục mầm non cho trẻ mẫu giáo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từ 3 đến 5 tuổi</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tỷ lệ đi học đúng độ tuổi cấp tiểu học đạt 99,5%, cấp trung học cơ sở tối thiểu đạt 95%, cấp trung học phổ thông và tương đương tối thiểu đạt 75%; tối thiểu 90% tỉnh, thành phố đạt chuẩn xóa mù chữ mức độ 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Bảo đảm vững chắc mức sinh thay thế của quốc gia; t</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uổi thọ bình quân của</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người dân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khoảng 75 tuổi,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số năm sống khoẻ mạnh tối thiểu 68 năm;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c</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hỉ</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(HDI)</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trong khu vực; 35 giường bệnh viện, 19 bác sĩ, 4 dược sĩ, 33 điều dưỡng viên trên 10.000 dân; trên 95% dân số tham gia bảo hiểm y tế; trên 95% người dân sử dụng dịch vụ chăm sóc ban đầu tại y tế cơ sở được bảo hiểm y tế chi trả; trên 95% dân số được quản lý sức khoẻ;</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tỉ lệ tiêm chủng mở rộng đạt 95%</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tỉ lệ trẻ</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em dưới 5 tuổi bị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suy dinh dưỡng thể thấp còi dưới 1</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5</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cơ bản chấm dứt các dịch bệnh AIDS, lao và loại trừ sốt rét.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xoá bỏ hoàn toàn tình trạng nhà tạm, nhà dột nát cho hộ nghèo, hộ cận nghèo,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bởi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hậu</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diện tích nhà ở bình quân đầu người toàn quốc đạt khoảng 30 m2 sàn/người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800" spc="-10" dirty="0">
                <a:effectLst/>
                <a:latin typeface="Times New Roman" panose="02020603050405020304" pitchFamily="18" charset="0"/>
                <a:ea typeface="Calibri" panose="020F0502020204030204" pitchFamily="34" charset="0"/>
                <a:cs typeface="Times New Roman" panose="02020603050405020304" pitchFamily="18" charset="0"/>
              </a:rPr>
              <a:t>100% hộ gia đình ở thành thị và 80% hộ gia đình ở nông thôn được sử dụng nước sạch theo quy chuẩn</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100%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đình</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trạm</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vi-VN"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trình phụ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25%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cư</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nông</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thôn</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gom</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thải</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15%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thải</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xử</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spc="-1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ít nhất 75% người dân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ở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 sâu, vùng xa, biên giới, hải đảo, 80% các xã vùng đồng bào dân tộc thiểu số và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miền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núi được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thụ</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 tham gia các hoạt động văn hóa, nghe, xem các kênh phát thanh, truyền hình của quốc gia và địa phương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Tầm</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nhìn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2045: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phúc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nằm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(HDI)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14</a:t>
            </a:fld>
            <a:endParaRPr lang="en-US"/>
          </a:p>
        </p:txBody>
      </p:sp>
    </p:spTree>
    <p:extLst>
      <p:ext uri="{BB962C8B-B14F-4D97-AF65-F5344CB8AC3E}">
        <p14:creationId xmlns:p14="http://schemas.microsoft.com/office/powerpoint/2010/main" val="4188205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42-NQ/TW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9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1-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Nhóm</a:t>
            </a: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nhiệm</a:t>
            </a: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vụ</a:t>
            </a: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nâng</a:t>
            </a: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cao</a:t>
            </a: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 n</a:t>
            </a:r>
            <a:r>
              <a:rPr lang="vi-VN" sz="1800" b="1" spc="-30" dirty="0">
                <a:effectLst/>
                <a:latin typeface="Times New Roman Bold" panose="02020803070505020304" pitchFamily="18" charset="0"/>
                <a:ea typeface="Calibri" panose="020F0502020204030204" pitchFamily="34" charset="0"/>
                <a:cs typeface="Times New Roman" panose="02020603050405020304" pitchFamily="18" charset="0"/>
              </a:rPr>
              <a:t>hận thức về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vị</a:t>
            </a: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trí</a:t>
            </a: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vai</a:t>
            </a:r>
            <a:r>
              <a:rPr lang="en-US" sz="1800" b="1" spc="-30" dirty="0">
                <a:effectLst/>
                <a:latin typeface="Times New Roman Bold" panose="02020803070505020304" pitchFamily="18" charset="0"/>
                <a:ea typeface="Calibri" panose="020F0502020204030204" pitchFamily="34" charset="0"/>
                <a:cs typeface="Times New Roman" panose="02020603050405020304" pitchFamily="18" charset="0"/>
              </a:rPr>
              <a:t> </a:t>
            </a:r>
            <a:r>
              <a:rPr lang="en-US" sz="1800" b="1" spc="-30" dirty="0" err="1">
                <a:effectLst/>
                <a:latin typeface="Times New Roman Bold" panose="02020803070505020304" pitchFamily="18" charset="0"/>
                <a:ea typeface="Calibri" panose="020F0502020204030204" pitchFamily="34" charset="0"/>
                <a:cs typeface="Times New Roman" panose="02020603050405020304" pitchFamily="18" charset="0"/>
              </a:rPr>
              <a:t>trò</a:t>
            </a:r>
            <a:r>
              <a:rPr lang="vi-VN" sz="1800" b="1" spc="-30" dirty="0">
                <a:effectLst/>
                <a:latin typeface="Times New Roman Bold" panose="02020803070505020304" pitchFamily="18" charset="0"/>
                <a:ea typeface="Calibri" panose="020F0502020204030204" pitchFamily="34" charset="0"/>
                <a:cs typeface="Times New Roman" panose="02020603050405020304" pitchFamily="18" charset="0"/>
              </a:rPr>
              <a:t> của chính sách xã hội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vai trò đặc biệt quan trọng, quan điểm, mục tiêu, nhiệm vụ, giải pháp của chính sách xã hội trong giai đoạn mới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bộ lãnh đạo, quản lý và Nhân dân,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hướng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lấy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có chọc lọc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phần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err="1">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rPr>
              <a:t>Đây</a:t>
            </a:r>
            <a:r>
              <a:rPr lang="en-US" sz="1800" b="1" dirty="0">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b="1" dirty="0">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b="1" dirty="0">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800" b="1" dirty="0" err="1">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b="1" dirty="0">
                <a:solidFill>
                  <a:schemeClr val="accent5"/>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khắc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15-NQ/TW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đơn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thật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đắn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đủ</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15</a:t>
            </a:fld>
            <a:endParaRPr lang="en-US"/>
          </a:p>
        </p:txBody>
      </p:sp>
    </p:spTree>
    <p:extLst>
      <p:ext uri="{BB962C8B-B14F-4D97-AF65-F5344CB8AC3E}">
        <p14:creationId xmlns:p14="http://schemas.microsoft.com/office/powerpoint/2010/main" val="2063206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này</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lớn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tiệm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thuận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sắp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xếp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máy</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kịp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ngăn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chặn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xử</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nghiêm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vi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trục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vi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phạm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vực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lòng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đẩy mạnh c</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huyển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chức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ừng bước áp dụng mã số an sinh xã hội cho người 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ngành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quan đến chính sách xã hội,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mật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thông tin chung và dữ liệu cá 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Đẩy mạnh công tác quản lý hoạt động cung cấp dịch vụ xã hội thông qua cơ chế quản lý, cập nhật, chia sẻ dữ liệu và thông tin trên nền tảng số</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Đổi 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hướng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nguồn lực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giữ</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vai trò chủ đạo, đồng thời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và hợp tác quốc 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liên kết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các nguồn lực của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sinh xã hội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16</a:t>
            </a:fld>
            <a:endParaRPr lang="en-US"/>
          </a:p>
        </p:txBody>
      </p:sp>
    </p:spTree>
    <p:extLst>
      <p:ext uri="{BB962C8B-B14F-4D97-AF65-F5344CB8AC3E}">
        <p14:creationId xmlns:p14="http://schemas.microsoft.com/office/powerpoint/2010/main" val="2314420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hiện c</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hính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đãi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mạng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Đây</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chú</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trọng thực hiện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mạng</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lo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sống vật chất, tinh thần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tôn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 có công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nhất là người ở vùng sâu, vùng xa, người gặp khó khăn trong cuộc sống.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tục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hướng phải là mức cao nhất trong các chính sách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hội; có chính sách ưu tiên trong chăm sóc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khoẻ,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thuận lợi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tiếp cận các dịch vụ xã hội. B</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có công </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phải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khá</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so</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với mức sống của cộng đồng dân cư nơi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cư</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trú</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bản hoàn thành việc giải quyết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nhất là tìm kiếm,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cốt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sĩ</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xây dựng, tu bổ, tôn tạo mộ liệt sĩ, nghĩa trang liệt sĩ, các công trình ghi công liệt sĩ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huy truyền thống, đạo lý “Uống nước nhờ nguồn”, khuyến khích tổ chức, cá nhân và toàn xã hội tích cực tham gia các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17</a:t>
            </a:fld>
            <a:endParaRPr lang="en-US"/>
          </a:p>
        </p:txBody>
      </p:sp>
    </p:spTree>
    <p:extLst>
      <p:ext uri="{BB962C8B-B14F-4D97-AF65-F5344CB8AC3E}">
        <p14:creationId xmlns:p14="http://schemas.microsoft.com/office/powerpoint/2010/main" val="1750036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4.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p</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hát triển thị trường lao động</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việc làm bền vững cho</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người lao động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thúc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nâng cao chất lượng dân số, xây dựng cơ cấu dân số hợp lý v.v…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nút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thắt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hữu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suất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trường lao 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huyển định hướng giải quyết việc làm từ giác độ an sinh sang đầu tư, nâng cao nguồn vốn con người và khai thác, sử dụng hiệu quả nguồn lực con người cho phát 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thuật-công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mạng công nghiệp lần thứ 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mạnh thực hiện chính sách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theo hướng có quy mô,  cơ cấu, phân bố hợp lý</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cân</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bằng tỉ số giới tính khi sinh ở mức tự nhiên và duy trì mức sinh thay thế trên phạm vi cả nước, nhất là đối với một số địa bàn và nhóm dân cư.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tận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kỳ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vàng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sớm</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hoàn thiện khung chính sách quốc gia thích ứng với quá trình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già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đáp ứng yêu cầu về nguồn nhân lực, nhất là nhân lực chất lượng cao cho sự nghiệp công nghiệp hoá, hiện đại hoá đất nước.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nâng cao chất lượng hệ thống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mới giáo dục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trường lao 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phần chuyển dịch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động và nâng cao năng suất lao động, năng lực cạnh tranh của nền kinh tế.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nhanh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gia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vi-VN" sz="1800" i="1" u="sng" dirty="0">
                <a:effectLst/>
                <a:latin typeface="Times New Roman" panose="02020603050405020304" pitchFamily="18" charset="0"/>
                <a:ea typeface="Calibri" panose="020F0502020204030204" pitchFamily="34" charset="0"/>
                <a:cs typeface="Times New Roman" panose="02020603050405020304" pitchFamily="18" charset="0"/>
              </a:rPr>
              <a:t> trách nhiệm</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và khuyến khích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cho 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mới giáo dục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thông,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cơ hội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suốt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ngành</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nghề phù hợp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niên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ngay từ bậc học phổ 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luồng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phổ</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hình thành năng lực nghề 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người học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(3) </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Phát triển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ngũ</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đặc biệt là nhân lực công nghệ cao, công nghệ mới, công nghiệp phụ trợ chủ lực đáp ứng nhu cầu phát triển đất nước nhanh và bền vững, chủ động tích cực hội nhập quốc tế, tham gia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kinh tế số, kinh tế xanh, kinh tế tuần hoàn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chú</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ngũ</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kỹ</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sách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tuyển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đối mới sáng tạo, phát triển </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khoa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vi-VN" sz="1800" spc="-1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hướng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bộ với nền kinh tế thị trường định hướng xã hội chủ nghĩa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thiện chính sách, pháp luật về tiêu chuẩn lao động,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Xây dựng quan hệ lao động hài hoà, ổn định và tiến bộ.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Vận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hành sàn giao dịch việc làm công khai, minh bạch, bảo đảm lợi ích hợp pháp của người lao 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đổi số trong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kết nối cung – cầu,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ăng cường đối thoại, thương lượng, ký kết lao động tập thể trong doanh nghiệp, giải quyết tranh chấp lao động đúng pháp luật. Thực hiện nghiêm chính sách, pháp luật về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suất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nhằm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cao tay nghề, thu nhập và bảo đảm an toàn tại nơi làm việc cho người lao 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Thúc</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đẩy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cấu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phù hợp với cơ cấu kinh tế,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hẹp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lao động trong khu vực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phi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vững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tốc</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độ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rộng tín dụng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xã hội nhằm h</a:t>
            </a:r>
            <a:r>
              <a:rPr lang="nl-NL" sz="1800" i="1" dirty="0">
                <a:effectLst/>
                <a:latin typeface="Times New Roman" panose="02020603050405020304" pitchFamily="18" charset="0"/>
                <a:ea typeface="Calibri" panose="020F0502020204030204" pitchFamily="34" charset="0"/>
                <a:cs typeface="Times New Roman" panose="02020603050405020304" pitchFamily="18" charset="0"/>
              </a:rPr>
              <a:t>ỗ trợ vốn vay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sinh kế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dân, nhất là người nghèo, người có hoàn cảnh khó khăn, thúc đẩy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nhất là trong điều kiện nền kinh tế gặp khó khăn, người lao động mất việc làm, thiếu việc 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18</a:t>
            </a:fld>
            <a:endParaRPr lang="en-US"/>
          </a:p>
        </p:txBody>
      </p:sp>
    </p:spTree>
    <p:extLst>
      <p:ext uri="{BB962C8B-B14F-4D97-AF65-F5344CB8AC3E}">
        <p14:creationId xmlns:p14="http://schemas.microsoft.com/office/powerpoint/2010/main" val="39007679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ai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bỏ</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phía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sau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p</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hát triển hệ thống an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sinh xã hội toàn diện, có tính chia sẻ giữa Nhà nước, xã hội, người dân và giữa các nhóm dân cư, bảo đảm bền vững và công bằng xã 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(1)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Chú trọng phát triển hệ thống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bảo hiểm xã hội linh hoạt, đa dạng, đa tầng, hiện đại, hội nhập quốc tế</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tiếp tục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rộng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cơ hội tham gia và bảo đảm quyền lợi hợp pháp cho người lao 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hính sách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nâng cao trình độ kỹ năng nghề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cho người lao động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để duy trì việc làm bền vững;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chủ động phòng ngừa, giảm thiểu thất nghiệp</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iếp tục mở rộng, nâng cao chất lượng bảo hiểm y tế toàn 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Thực hiện bảo hiểm xã hội bắt buộc đối với người lao động và thành viên của các tổ chức kinh tế tập thể làm việc theo hợp đồng, hưởng tiền lương, tiền công theo qui định của pháp luật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hội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nguyện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có chính sách hỗ trợ từ ngân sách nhà nước cho nông dân, người nghèo, người thu nhập thấp,</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phi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Đ</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 dạng các gói dịch vụ bảo hiểm y tế nhằm góp phần chăm sóc sức khoẻ Nhân dân, giảm chi phí người dân chi trả trực tiếp cho dịch vụ y tế.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bảo hiểm y tế; ban hành chỉ số đánh giá mức độ hài lòng của người tham gia; quản lý an toàn, hiệu quả Quỹ bảo hiểm xã hội, Quỹ bảo hiểm y tế. Sửa đổi chính sách bảo hiểm xã hội một lần phù hợp với thực tiễn, gắn với an sinh xã hội.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đào tạo để chuyển đổi nghề 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Hoàn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tâm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sống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kịp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khắc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khủng hoảng kinh 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xã hội, thiên tai, dịch bệnh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rủi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tục nâng mức chuẩn trợ giúp xã hội </a:t>
            </a:r>
            <a:r>
              <a:rPr lang="vi-VN" sz="1800" i="1" u="sng" dirty="0">
                <a:effectLst/>
                <a:latin typeface="Times New Roman" panose="02020603050405020304" pitchFamily="18" charset="0"/>
                <a:ea typeface="Calibri" panose="020F0502020204030204" pitchFamily="34" charset="0"/>
                <a:cs typeface="Times New Roman" panose="02020603050405020304" pitchFamily="18" charset="0"/>
              </a:rPr>
              <a:t>theo hướng đảm bảo mức sống tối thiểu, sàn an sinh xã hội quốc gia</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Nhà nước ưu tiên hỗ trợ cho người không có khả năng lao động, người khuyết tật, người cao tuổi,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di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gia đình có trẻ em, người thu nhập thấp.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dịch vụ trợ giúp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với trẻ em, người khuyết tật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có hoàn cảnh đặc biệt khó khăn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dựng đội ngũ làm công tác xã hội chuyên nghiệp; đẩy mạnh công tác phòng người, phát hiện, can thiệp sớm, hỗ trợ kịp thời người gặp khó khăn trong cuộc sống, góp phần xây dựng cộng đồng phát triển bền vững.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Đổi mới việc huy động nguồn lực xã hội, khuyến khích tổ chức,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động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cứu trợ khẩn cấp; quản lý, sử dụng quỹ cứu trợ xã hội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đúng pháp luật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gia đình có trẻ em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cho người không có khả năng lao động, người thu nhập thấp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nâng mức chuẩn trợ giúp xã hội theo hướng đảm bảo mức sống tối thiểu, sàn an sinh xã hội quốc 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tới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iếp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riển khai đồng bộ các giải pháp giảm nghèo bền vững theo hướng đa chiều, bao trùm, bảo đảm mức sống tối thiểu và các dịch vụ xã hội cơ bản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 triển sản xuất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ổn định cuộc sống lâu dài cho hộ nghèo, hộ cận nghèo, người dân ở vùng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sâu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xa,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và miền núi. Nghiên cứu,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khai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thí</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hiện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gói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huyện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19</a:t>
            </a:fld>
            <a:endParaRPr lang="en-US"/>
          </a:p>
        </p:txBody>
      </p:sp>
    </p:spTree>
    <p:extLst>
      <p:ext uri="{BB962C8B-B14F-4D97-AF65-F5344CB8AC3E}">
        <p14:creationId xmlns:p14="http://schemas.microsoft.com/office/powerpoint/2010/main" val="384657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42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 TÌNH HÌNH; II. QUAN ĐIỂM, MỤC TIÊU; III. NHIỆM VỤ VÀ GIẢI PHÁP CHỦ YẾU.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buổi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hôm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05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hai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2</a:t>
            </a:fld>
            <a:endParaRPr lang="en-US"/>
          </a:p>
        </p:txBody>
      </p:sp>
    </p:spTree>
    <p:extLst>
      <p:ext uri="{BB962C8B-B14F-4D97-AF65-F5344CB8AC3E}">
        <p14:creationId xmlns:p14="http://schemas.microsoft.com/office/powerpoint/2010/main" val="17820352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6.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cao phúc lợi xã hội toàn dân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bảo đảm mọi người dân được tiếp cận, thụ hưởng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chất lượng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Các dịch vụ xã hội cơ bản theo tiếp cận của Nghị quyết 15/NQ-TW, đảm bảo mức tối thiểu, ưu tiên các nhóm yếu thế, người nghèo, đồng bào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chuyển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sang đảm bảo nâng cao phúc lợi xã hội cho mọi người dân được tiếp cận, thụ hưởng các dịch vụ xã hội cơ bản có chất lượng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giáo dục, y tế, nhà 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văn 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Hoàn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thúc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đẩy xã hội học tập và tạo cơ hội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suốt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dục,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mô</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chương trình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Củng cố kết quả phổ cập giáo dục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xoá</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mù chữ, từng bước phổ cập giáo dục mầm non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3 đến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Chú trọng p</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nhất là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ở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núi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biên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giới,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ven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biển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cư</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hòa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đồng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khuyết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tật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đổi số,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và hoạt động của giáo viên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Thúc</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đẩy chủ trương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phần hỗ trợ khu vực công thực hiện mục tiêu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đào 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spcAft>
                <a:spcPts val="300"/>
              </a:spcAft>
            </a:pPr>
            <a:r>
              <a:rPr lang="vi-VN" sz="1800" b="0" i="1" dirty="0">
                <a:effectLst/>
                <a:latin typeface="Times New Roman" panose="02020603050405020304" pitchFamily="18" charset="0"/>
                <a:ea typeface="Times New Roman" panose="02020603050405020304" pitchFamily="18" charset="0"/>
              </a:rPr>
              <a:t>Về y tế</a:t>
            </a:r>
            <a:r>
              <a:rPr lang="vi-VN" sz="1800" b="0" dirty="0">
                <a:effectLst/>
                <a:latin typeface="Times New Roman" panose="02020603050405020304" pitchFamily="18" charset="0"/>
                <a:ea typeface="Times New Roman" panose="02020603050405020304" pitchFamily="18" charset="0"/>
              </a:rPr>
              <a:t>:</a:t>
            </a:r>
            <a:r>
              <a:rPr lang="vi-VN" sz="1800" b="1" dirty="0">
                <a:effectLst/>
                <a:latin typeface="Times New Roman" panose="02020603050405020304" pitchFamily="18" charset="0"/>
                <a:ea typeface="Times New Roman" panose="02020603050405020304" pitchFamily="18" charset="0"/>
              </a:rPr>
              <a:t> </a:t>
            </a:r>
            <a:r>
              <a:rPr lang="vi-VN" sz="1800" b="0" spc="-10" dirty="0">
                <a:effectLst/>
                <a:latin typeface="Times New Roman" panose="02020603050405020304" pitchFamily="18" charset="0"/>
                <a:ea typeface="Times New Roman" panose="02020603050405020304" pitchFamily="18" charset="0"/>
              </a:rPr>
              <a:t>Xây dựng hệ thống y tế công bằng, chất lượng, hội nhập, bảo đảm điều kiện tiếp cận và chăm sóc sức khoẻ cho mọi người dân hướng tới bảo hiểm y tế toàn dân. </a:t>
            </a:r>
            <a:endParaRPr lang="en-US" sz="1800" b="1" dirty="0">
              <a:effectLst/>
              <a:latin typeface="Times New Roman" panose="02020603050405020304" pitchFamily="18" charset="0"/>
              <a:ea typeface="Times New Roman" panose="02020603050405020304" pitchFamily="18" charset="0"/>
            </a:endParaRPr>
          </a:p>
          <a:p>
            <a:pPr indent="457200" algn="just">
              <a:lnSpc>
                <a:spcPct val="107000"/>
              </a:lnSpc>
              <a:spcBef>
                <a:spcPts val="600"/>
              </a:spcBef>
              <a:spcAft>
                <a:spcPts val="300"/>
              </a:spcAft>
            </a:pPr>
            <a:r>
              <a:rPr lang="en-US" sz="1800" b="0" i="1" spc="-10" dirty="0">
                <a:effectLst/>
                <a:latin typeface="Times New Roman" panose="02020603050405020304" pitchFamily="18" charset="0"/>
                <a:ea typeface="Times New Roman" panose="02020603050405020304" pitchFamily="18" charset="0"/>
              </a:rPr>
              <a:t>[</a:t>
            </a:r>
            <a:r>
              <a:rPr lang="en-US" sz="1800" b="0" i="1" spc="-10" dirty="0" err="1">
                <a:effectLst/>
                <a:latin typeface="Times New Roman" panose="02020603050405020304" pitchFamily="18" charset="0"/>
                <a:ea typeface="Times New Roman" panose="02020603050405020304" pitchFamily="18" charset="0"/>
              </a:rPr>
              <a:t>Nói</a:t>
            </a:r>
            <a:r>
              <a:rPr lang="en-US" sz="1800" b="0" i="1" spc="-10" dirty="0">
                <a:effectLst/>
                <a:latin typeface="Times New Roman" panose="02020603050405020304" pitchFamily="18" charset="0"/>
                <a:ea typeface="Times New Roman" panose="02020603050405020304" pitchFamily="18" charset="0"/>
              </a:rPr>
              <a:t> </a:t>
            </a:r>
            <a:r>
              <a:rPr lang="en-US" sz="1800" b="0" i="1" spc="-10" dirty="0" err="1">
                <a:effectLst/>
                <a:latin typeface="Times New Roman" panose="02020603050405020304" pitchFamily="18" charset="0"/>
                <a:ea typeface="Times New Roman" panose="02020603050405020304" pitchFamily="18" charset="0"/>
              </a:rPr>
              <a:t>ngoài</a:t>
            </a:r>
            <a:r>
              <a:rPr lang="en-US" sz="1800" b="0" i="1" spc="-10" dirty="0">
                <a:effectLst/>
                <a:latin typeface="Times New Roman" panose="02020603050405020304" pitchFamily="18" charset="0"/>
                <a:ea typeface="Times New Roman" panose="02020603050405020304" pitchFamily="18" charset="0"/>
              </a:rPr>
              <a:t>- </a:t>
            </a:r>
            <a:r>
              <a:rPr lang="vi-VN" sz="1800" b="0" i="1" spc="-10" dirty="0">
                <a:effectLst/>
                <a:latin typeface="Times New Roman" panose="02020603050405020304" pitchFamily="18" charset="0"/>
                <a:ea typeface="Times New Roman" panose="02020603050405020304" pitchFamily="18" charset="0"/>
              </a:rPr>
              <a:t>Chú trọng phát triển mạng lưới y tế cơ sở, y tế dự phòng</a:t>
            </a:r>
            <a:r>
              <a:rPr lang="vi-VN" sz="1800" b="0" i="1" dirty="0">
                <a:effectLst/>
                <a:latin typeface="Times New Roman" panose="02020603050405020304" pitchFamily="18" charset="0"/>
                <a:ea typeface="Times New Roman" panose="02020603050405020304" pitchFamily="18" charset="0"/>
              </a:rPr>
              <a:t>, chăm sóc sức khoẻ tâm thần, chăm sóc sức khoẻ phụ nữ mang thai, bà mẹ và trẻ em; khám sức khoẻ định kỳ cho Nhân dân; quản lý các bệnh mãn tính đối với người cao tuổi. Thực hiện có hiệu quả chính sách dinh dưỡng, giải quyết tình trạng suy dinh dưỡng ở trẻ em, đặc biệt ở vùng sâu, vùng xa, vùng đồng bào dân tộc thiểu số và miền núi; nâng cao tầm vóc, thể lực người Việt Nam; bảo đảm vệ sinh, an toàn thực phẩm. </a:t>
            </a:r>
            <a:r>
              <a:rPr lang="vi-VN" sz="1800" b="0" i="1" u="sng" dirty="0">
                <a:effectLst/>
                <a:latin typeface="Times New Roman" panose="02020603050405020304" pitchFamily="18" charset="0"/>
                <a:ea typeface="Times New Roman" panose="02020603050405020304" pitchFamily="18" charset="0"/>
              </a:rPr>
              <a:t>Nâng cao chất lượng dự báo, giám sát, phát hiện, phòng ngừa có hiệu quả dịch bệnh, đảm bảo an ninh y tế</a:t>
            </a:r>
            <a:r>
              <a:rPr lang="vi-VN" sz="1800" b="0" i="1" dirty="0">
                <a:effectLst/>
                <a:latin typeface="Times New Roman" panose="02020603050405020304" pitchFamily="18" charset="0"/>
                <a:ea typeface="Times New Roman" panose="02020603050405020304" pitchFamily="18" charset="0"/>
              </a:rPr>
              <a:t>; phát triển y tế học đường, y học gia đình. Tăng cường chuyển đổi số trong công tác quản lý, trong quản lý hồ sơ sức khỏe điện tử, bảo hiểm y tế</a:t>
            </a:r>
            <a:r>
              <a:rPr lang="en-US" sz="1800" b="0" i="1" dirty="0">
                <a:effectLst/>
                <a:latin typeface="Times New Roman" panose="02020603050405020304" pitchFamily="18" charset="0"/>
                <a:ea typeface="Times New Roman" panose="02020603050405020304" pitchFamily="18" charset="0"/>
              </a:rPr>
              <a:t>]</a:t>
            </a:r>
            <a:r>
              <a:rPr lang="vi-VN" sz="1800" b="0" i="1" dirty="0">
                <a:effectLst/>
                <a:latin typeface="Times New Roman" panose="02020603050405020304" pitchFamily="18"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pPr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COVID-19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ngừa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vậy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hú</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lưới</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dự</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spc="-10" dirty="0" err="1">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âng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dự</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giám</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ngừa</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ninh</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i="1" dirty="0" err="1">
                <a:effectLst/>
                <a:latin typeface="Calibri" panose="020F0502020204030204" pitchFamily="34" charset="0"/>
                <a:ea typeface="Yu Gothic Light" panose="020B0300000000000000" pitchFamily="34" charset="-128"/>
                <a:cs typeface="Times New Roman" panose="02020603050405020304" pitchFamily="18" charset="0"/>
              </a:rPr>
              <a:t>Về</a:t>
            </a:r>
            <a:r>
              <a:rPr lang="en-US" sz="1800" b="1" i="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i="1" dirty="0" err="1">
                <a:effectLst/>
                <a:latin typeface="Calibri" panose="020F0502020204030204" pitchFamily="34" charset="0"/>
                <a:ea typeface="Yu Gothic Light" panose="020B0300000000000000" pitchFamily="34" charset="-128"/>
                <a:cs typeface="Times New Roman" panose="02020603050405020304" pitchFamily="18" charset="0"/>
              </a:rPr>
              <a:t>phát</a:t>
            </a:r>
            <a:r>
              <a:rPr lang="en-US" sz="1800" b="1" i="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i="1" dirty="0" err="1">
                <a:effectLst/>
                <a:latin typeface="Calibri" panose="020F0502020204030204" pitchFamily="34" charset="0"/>
                <a:ea typeface="Yu Gothic Light" panose="020B0300000000000000" pitchFamily="34" charset="-128"/>
                <a:cs typeface="Times New Roman" panose="02020603050405020304" pitchFamily="18" charset="0"/>
              </a:rPr>
              <a:t>triển</a:t>
            </a:r>
            <a:r>
              <a:rPr lang="en-US" sz="1800" b="1" i="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i="1" dirty="0" err="1">
                <a:effectLst/>
                <a:latin typeface="Calibri" panose="020F0502020204030204" pitchFamily="34" charset="0"/>
                <a:ea typeface="Yu Gothic Light" panose="020B0300000000000000" pitchFamily="34" charset="-128"/>
                <a:cs typeface="Times New Roman" panose="02020603050405020304" pitchFamily="18" charset="0"/>
              </a:rPr>
              <a:t>văn</a:t>
            </a:r>
            <a:r>
              <a:rPr lang="en-US" sz="1800" b="1" i="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i="1" dirty="0" err="1">
                <a:effectLst/>
                <a:latin typeface="Calibri" panose="020F0502020204030204" pitchFamily="34" charset="0"/>
                <a:ea typeface="Yu Gothic Light" panose="020B0300000000000000" pitchFamily="34" charset="-128"/>
                <a:cs typeface="Times New Roman" panose="02020603050405020304" pitchFamily="18" charset="0"/>
              </a:rPr>
              <a:t>hóa</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 dựng môi trường văn hóa lành mạnh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ảo</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tồn</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và</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phát</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huy</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các</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giá</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trị</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văn</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dirty="0" err="1">
                <a:effectLst/>
                <a:latin typeface="Calibri" panose="020F0502020204030204" pitchFamily="34" charset="0"/>
                <a:ea typeface="Yu Gothic Light" panose="020B0300000000000000" pitchFamily="34" charset="-128"/>
                <a:cs typeface="Times New Roman" panose="02020603050405020304" pitchFamily="18" charset="0"/>
              </a:rPr>
              <a:t>hóa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di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dân tộc, văn hoá của đồng bào các dân tộc thiểu số.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 ngừng nâng cao đời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 thần của nhân dân, từng bước thu hẹp khoảng cách về thụ hưởng văn hóa giữa các vùng, miền, các giai tầng xã hội, đặc biệt là nông thôn, vùng sâu, vùng xa, vùng đồng bào dân tộc thiểu số và miền núi, nơi tập trung đông người lao động…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cứu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năm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2030</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tầm nhìn đến năm 2045</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đôi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triển văn hoá,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nếp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nâng cao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cùng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phúc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thì</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i="1" dirty="0" err="1">
                <a:effectLst/>
                <a:latin typeface="Calibri" panose="020F0502020204030204" pitchFamily="34" charset="0"/>
                <a:ea typeface="Yu Gothic Light" panose="020B0300000000000000" pitchFamily="34" charset="-128"/>
                <a:cs typeface="Times New Roman" panose="02020603050405020304" pitchFamily="18" charset="0"/>
              </a:rPr>
              <a:t>Về</a:t>
            </a:r>
            <a:r>
              <a:rPr lang="en-US" sz="1800" b="1" i="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b="1" i="1" dirty="0" err="1">
                <a:effectLst/>
                <a:latin typeface="Calibri" panose="020F0502020204030204" pitchFamily="34" charset="0"/>
                <a:ea typeface="Yu Gothic Light" panose="020B0300000000000000" pitchFamily="34" charset="-128"/>
                <a:cs typeface="Times New Roman" panose="02020603050405020304" pitchFamily="18" charset="0"/>
              </a:rPr>
              <a:t>thông</a:t>
            </a:r>
            <a:r>
              <a:rPr lang="en-US" sz="1800" b="1" i="1" dirty="0">
                <a:effectLst/>
                <a:latin typeface="Calibri" panose="020F0502020204030204" pitchFamily="34" charset="0"/>
                <a:ea typeface="Yu Gothic Light" panose="020B0300000000000000" pitchFamily="34" charset="-128"/>
                <a:cs typeface="Times New Roman" panose="02020603050405020304" pitchFamily="18" charset="0"/>
              </a:rPr>
              <a:t> tin</a:t>
            </a:r>
            <a:r>
              <a:rPr lang="en-US" sz="1800" b="1" dirty="0">
                <a:effectLst/>
                <a:latin typeface="Calibri" panose="020F0502020204030204" pitchFamily="34" charset="0"/>
                <a:ea typeface="Yu Gothic Light" panose="020B0300000000000000" pitchFamily="34" charset="-128"/>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hiện chính sách, pháp luật về quyền tiếp cận thông tin của công dân theo hướng bình đẳng, tạo điều kiện thuận lợi trong tiếp cận và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cường phổ cập dịch vụ viễn thông, hỗ trợ người dân tiếp cận thông tin, công nghệ số. 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cụm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tử</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dịch vụ</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tuyên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cửa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khẩu</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biên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giới, hải đảo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spcAft>
                <a:spcPts val="300"/>
              </a:spcAft>
            </a:pPr>
            <a:r>
              <a:rPr lang="vi-VN" sz="1800" b="0" i="1" dirty="0">
                <a:effectLst/>
                <a:latin typeface="Times New Roman" panose="02020603050405020304" pitchFamily="18" charset="0"/>
                <a:ea typeface="Times New Roman" panose="02020603050405020304" pitchFamily="18" charset="0"/>
              </a:rPr>
              <a:t>Về nhà ở</a:t>
            </a:r>
            <a:r>
              <a:rPr lang="vi-VN" sz="1800" b="0" dirty="0">
                <a:effectLst/>
                <a:latin typeface="Times New Roman" panose="02020603050405020304" pitchFamily="18" charset="0"/>
                <a:ea typeface="Times New Roman" panose="02020603050405020304" pitchFamily="18" charset="0"/>
              </a:rPr>
              <a:t>:</a:t>
            </a:r>
            <a:r>
              <a:rPr lang="vi-VN" sz="1800" b="1" dirty="0">
                <a:effectLst/>
                <a:latin typeface="Times New Roman" panose="02020603050405020304" pitchFamily="18" charset="0"/>
                <a:ea typeface="Times New Roman" panose="02020603050405020304" pitchFamily="18" charset="0"/>
              </a:rPr>
              <a:t> </a:t>
            </a:r>
            <a:r>
              <a:rPr lang="en-US" sz="1800" b="0" dirty="0">
                <a:effectLst/>
                <a:latin typeface="Times New Roman" panose="02020603050405020304" pitchFamily="18" charset="0"/>
                <a:ea typeface="Times New Roman" panose="02020603050405020304" pitchFamily="18" charset="0"/>
              </a:rPr>
              <a:t>B</a:t>
            </a:r>
            <a:r>
              <a:rPr lang="vi-VN" sz="1800" b="0" dirty="0">
                <a:effectLst/>
                <a:latin typeface="Times New Roman" panose="02020603050405020304" pitchFamily="18" charset="0"/>
                <a:ea typeface="Times New Roman" panose="02020603050405020304" pitchFamily="18" charset="0"/>
              </a:rPr>
              <a:t>ảo đ</a:t>
            </a:r>
            <a:r>
              <a:rPr lang="en-US" sz="1800" b="0" dirty="0">
                <a:effectLst/>
                <a:latin typeface="Times New Roman" panose="02020603050405020304" pitchFamily="18" charset="0"/>
                <a:ea typeface="Times New Roman" panose="02020603050405020304" pitchFamily="18" charset="0"/>
              </a:rPr>
              <a:t>ả</a:t>
            </a:r>
            <a:r>
              <a:rPr lang="vi-VN" sz="1800" b="0" dirty="0">
                <a:effectLst/>
                <a:latin typeface="Times New Roman" panose="02020603050405020304" pitchFamily="18" charset="0"/>
                <a:ea typeface="Times New Roman" panose="02020603050405020304" pitchFamily="18" charset="0"/>
              </a:rPr>
              <a:t>m cho người dân có chỗ ở thích hợp, chất lượng và an toàn, có sự chia sẻ trách nhiệm giữa Nhà nước, xã hội và người dân phù hợp với điều kiện kinh tế - xã hội và thu nhập. </a:t>
            </a:r>
            <a:endParaRPr lang="en-US" sz="1800" b="1" dirty="0">
              <a:effectLst/>
              <a:latin typeface="Times New Roman" panose="02020603050405020304" pitchFamily="18" charset="0"/>
              <a:ea typeface="Times New Roman" panose="02020603050405020304" pitchFamily="18" charset="0"/>
            </a:endParaRPr>
          </a:p>
          <a:p>
            <a:pPr indent="457200" algn="just">
              <a:lnSpc>
                <a:spcPct val="107000"/>
              </a:lnSpc>
              <a:spcBef>
                <a:spcPts val="600"/>
              </a:spcBef>
              <a:spcAft>
                <a:spcPts val="300"/>
              </a:spcAft>
            </a:pPr>
            <a:r>
              <a:rPr lang="en-US" sz="1800" b="0" i="1" dirty="0">
                <a:effectLst/>
                <a:latin typeface="Times New Roman" panose="02020603050405020304" pitchFamily="18" charset="0"/>
                <a:ea typeface="Times New Roman" panose="02020603050405020304" pitchFamily="18" charset="0"/>
              </a:rPr>
              <a:t>[</a:t>
            </a:r>
            <a:r>
              <a:rPr lang="en-US" sz="1800" b="0" i="1" dirty="0" err="1">
                <a:effectLst/>
                <a:latin typeface="Times New Roman" panose="02020603050405020304" pitchFamily="18" charset="0"/>
                <a:ea typeface="Times New Roman" panose="02020603050405020304" pitchFamily="18" charset="0"/>
              </a:rPr>
              <a:t>Nói</a:t>
            </a:r>
            <a:r>
              <a:rPr lang="en-US" sz="1800" b="0" i="1" dirty="0">
                <a:effectLst/>
                <a:latin typeface="Times New Roman" panose="02020603050405020304" pitchFamily="18" charset="0"/>
                <a:ea typeface="Times New Roman" panose="02020603050405020304" pitchFamily="18" charset="0"/>
              </a:rPr>
              <a:t> </a:t>
            </a:r>
            <a:r>
              <a:rPr lang="en-US" sz="1800" b="0" i="1" dirty="0" err="1">
                <a:effectLst/>
                <a:latin typeface="Times New Roman" panose="02020603050405020304" pitchFamily="18" charset="0"/>
                <a:ea typeface="Times New Roman" panose="02020603050405020304" pitchFamily="18" charset="0"/>
              </a:rPr>
              <a:t>ngoài</a:t>
            </a:r>
            <a:r>
              <a:rPr lang="en-US" sz="1800" b="0" i="1" dirty="0">
                <a:effectLst/>
                <a:latin typeface="Times New Roman" panose="02020603050405020304" pitchFamily="18" charset="0"/>
                <a:ea typeface="Times New Roman" panose="02020603050405020304" pitchFamily="18" charset="0"/>
              </a:rPr>
              <a:t>- </a:t>
            </a:r>
            <a:r>
              <a:rPr lang="vi-VN" sz="1800" b="0" i="1" dirty="0">
                <a:effectLst/>
                <a:latin typeface="Times New Roman" panose="02020603050405020304" pitchFamily="18" charset="0"/>
                <a:ea typeface="Times New Roman" panose="02020603050405020304" pitchFamily="18" charset="0"/>
              </a:rPr>
              <a:t>Hoàn thiện chính sách, pháp luật về nhà ở xã hội; phát triển đa dạng các loại hình nhà ở và cơ chế, chính sách mua, thuê, thuê mua nhà ở xã hội, nhà lưu trú, ký túc xá cho công nhân, người lao động, học sinh, sinh viên. Nhà nước có chính sách hỗ trợ nhà ở cho một số đối tượng khó khăn; chính sách về đất đai, vốn, tín dụng hỗ trợ cho hộ nghèo khu vực nông thôn cải thiện nhà ở và nâng cao điều kiện an toàn về chỗ ở cho người dân sinh sống tại khu vực thường xuyên bị thiên tai, ảnh hưởng bởi biến đổi khí hậu. Huy động xã hội, doanh nghiệp, tổ chức, cá nhân tham gia phát triển nhà ở xã hội. </a:t>
            </a:r>
            <a:endParaRPr lang="en-US" sz="1800" b="1" dirty="0">
              <a:effectLst/>
              <a:latin typeface="Times New Roman" panose="02020603050405020304" pitchFamily="18" charset="0"/>
              <a:ea typeface="Times New Roman" panose="02020603050405020304" pitchFamily="18" charset="0"/>
            </a:endParaRPr>
          </a:p>
          <a:p>
            <a:pPr indent="457200" algn="just">
              <a:lnSpc>
                <a:spcPct val="107000"/>
              </a:lnSpc>
              <a:spcBef>
                <a:spcPts val="600"/>
              </a:spcBef>
              <a:spcAft>
                <a:spcPts val="300"/>
              </a:spcAft>
            </a:pPr>
            <a:r>
              <a:rPr lang="vi-VN" sz="1800" b="0" i="1" dirty="0">
                <a:effectLst/>
                <a:latin typeface="Times New Roman" panose="02020603050405020304" pitchFamily="18" charset="0"/>
                <a:ea typeface="Times New Roman" panose="02020603050405020304" pitchFamily="18" charset="0"/>
              </a:rPr>
              <a:t>Nêu cao trách nhiệm của cấp uỷ, chính quyền, hệ thống chính trị, nhất là chính quyền địa phương trong thực hiện chủ trương của Đảng và Chiến lược phát triển nhà ở qu</a:t>
            </a:r>
            <a:r>
              <a:rPr lang="en-US" sz="1800" b="0" i="1" dirty="0">
                <a:effectLst/>
                <a:latin typeface="Times New Roman" panose="02020603050405020304" pitchFamily="18" charset="0"/>
                <a:ea typeface="Times New Roman" panose="02020603050405020304" pitchFamily="18" charset="0"/>
              </a:rPr>
              <a:t>ố</a:t>
            </a:r>
            <a:r>
              <a:rPr lang="vi-VN" sz="1800" b="0" i="1" dirty="0">
                <a:effectLst/>
                <a:latin typeface="Times New Roman" panose="02020603050405020304" pitchFamily="18" charset="0"/>
                <a:ea typeface="Times New Roman" panose="02020603050405020304" pitchFamily="18" charset="0"/>
              </a:rPr>
              <a:t>c gia giai đoạn 2021- 2030, tầm nhìn 2045</a:t>
            </a:r>
            <a:r>
              <a:rPr lang="en-US" sz="1800" b="0" i="1" dirty="0">
                <a:effectLst/>
                <a:latin typeface="Times New Roman" panose="02020603050405020304" pitchFamily="18" charset="0"/>
                <a:ea typeface="Times New Roman" panose="02020603050405020304" pitchFamily="18" charset="0"/>
              </a:rPr>
              <a:t>]</a:t>
            </a:r>
            <a:r>
              <a:rPr lang="en-US" sz="1800" b="0" dirty="0">
                <a:effectLst/>
                <a:latin typeface="Times New Roman" panose="02020603050405020304" pitchFamily="18"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pPr indent="457200" algn="just">
              <a:lnSpc>
                <a:spcPct val="107000"/>
              </a:lnSpc>
              <a:spcBef>
                <a:spcPts val="600"/>
              </a:spcBef>
              <a:spcAft>
                <a:spcPts val="300"/>
              </a:spcAft>
            </a:pPr>
            <a:r>
              <a:rPr lang="vi-VN" sz="1800" b="0" i="1" dirty="0">
                <a:effectLst/>
                <a:latin typeface="Times New Roman" panose="02020603050405020304" pitchFamily="18" charset="0"/>
                <a:ea typeface="Times New Roman" panose="02020603050405020304" pitchFamily="18" charset="0"/>
              </a:rPr>
              <a:t>Về nước sạch, vệ sinh môi trường</a:t>
            </a:r>
            <a:r>
              <a:rPr lang="vi-VN" sz="1800" b="0" dirty="0">
                <a:effectLst/>
                <a:latin typeface="Times New Roman" panose="02020603050405020304" pitchFamily="18" charset="0"/>
                <a:ea typeface="Times New Roman" panose="02020603050405020304" pitchFamily="18" charset="0"/>
              </a:rPr>
              <a:t>: Bảo đảm nhu cầu thiết yếu về nước sạch sinh hoạt theo quy chuẩn cho người dân, nhất là người dân nông thôn, vùng sâu, vùng xa, vùng đồng bào dân tộc thiểu số và miền núi, bãi ngang, ven biển, hải đảo, vùng thường xuyên bị thiên tai, hạn hán, xâm nhập mặn, ô nhiễm nguồn nước. </a:t>
            </a:r>
            <a:r>
              <a:rPr lang="en-US" sz="1800" b="0" dirty="0">
                <a:effectLst/>
                <a:latin typeface="Times New Roman" panose="02020603050405020304" pitchFamily="18" charset="0"/>
                <a:ea typeface="Times New Roman" panose="02020603050405020304" pitchFamily="18" charset="0"/>
              </a:rPr>
              <a:t>B</a:t>
            </a:r>
            <a:r>
              <a:rPr lang="cs-CZ" sz="1800" b="0" dirty="0">
                <a:effectLst/>
                <a:latin typeface="Times New Roman" panose="02020603050405020304" pitchFamily="18" charset="0"/>
                <a:ea typeface="Times New Roman" panose="02020603050405020304" pitchFamily="18" charset="0"/>
              </a:rPr>
              <a:t>ảo vệ môi trường, ưu tiên xử lý ô nhiễm môi trường, phục hồi hệ sinh thái tự nhiên bị suy thoái, bảo vệ môi trường khu dân cư nhằm cải thiện chất lượng môi trường và điều kiện sống của Nhân dân</a:t>
            </a:r>
            <a:endParaRPr lang="en-US" sz="1800" b="1" dirty="0">
              <a:effectLst/>
              <a:latin typeface="Times New Roman" panose="02020603050405020304" pitchFamily="18" charset="0"/>
              <a:ea typeface="Times New Roman" panose="02020603050405020304" pitchFamily="18" charset="0"/>
            </a:endParaRPr>
          </a:p>
          <a:p>
            <a:pPr indent="457200" algn="just">
              <a:lnSpc>
                <a:spcPct val="107000"/>
              </a:lnSpc>
              <a:spcBef>
                <a:spcPts val="600"/>
              </a:spcBef>
              <a:spcAft>
                <a:spcPts val="300"/>
              </a:spcAft>
            </a:pPr>
            <a:r>
              <a:rPr lang="en-US" sz="1800" b="0" i="1" dirty="0">
                <a:effectLst/>
                <a:latin typeface="Times New Roman" panose="02020603050405020304" pitchFamily="18" charset="0"/>
                <a:ea typeface="Times New Roman" panose="02020603050405020304" pitchFamily="18" charset="0"/>
              </a:rPr>
              <a:t>[</a:t>
            </a:r>
            <a:r>
              <a:rPr lang="en-US" sz="1800" b="0" i="1" dirty="0" err="1">
                <a:effectLst/>
                <a:latin typeface="Times New Roman" panose="02020603050405020304" pitchFamily="18" charset="0"/>
                <a:ea typeface="Times New Roman" panose="02020603050405020304" pitchFamily="18" charset="0"/>
              </a:rPr>
              <a:t>Nói</a:t>
            </a:r>
            <a:r>
              <a:rPr lang="en-US" sz="1800" b="0" i="1" dirty="0">
                <a:effectLst/>
                <a:latin typeface="Times New Roman" panose="02020603050405020304" pitchFamily="18" charset="0"/>
                <a:ea typeface="Times New Roman" panose="02020603050405020304" pitchFamily="18" charset="0"/>
              </a:rPr>
              <a:t> </a:t>
            </a:r>
            <a:r>
              <a:rPr lang="en-US" sz="1800" b="0" i="1" dirty="0" err="1">
                <a:effectLst/>
                <a:latin typeface="Times New Roman" panose="02020603050405020304" pitchFamily="18" charset="0"/>
                <a:ea typeface="Times New Roman" panose="02020603050405020304" pitchFamily="18" charset="0"/>
              </a:rPr>
              <a:t>ngoài</a:t>
            </a:r>
            <a:r>
              <a:rPr lang="en-US" sz="1800" b="0" i="1" dirty="0">
                <a:effectLst/>
                <a:latin typeface="Times New Roman" panose="02020603050405020304" pitchFamily="18" charset="0"/>
                <a:ea typeface="Times New Roman" panose="02020603050405020304" pitchFamily="18" charset="0"/>
              </a:rPr>
              <a:t>- </a:t>
            </a:r>
            <a:r>
              <a:rPr lang="vi-VN" sz="1800" b="0" i="1" dirty="0">
                <a:effectLst/>
                <a:latin typeface="Times New Roman" panose="02020603050405020304" pitchFamily="18" charset="0"/>
                <a:ea typeface="Times New Roman" panose="02020603050405020304" pitchFamily="18" charset="0"/>
              </a:rPr>
              <a:t>Nhà nước có chính sách </a:t>
            </a:r>
            <a:r>
              <a:rPr lang="nl-NL" sz="1800" b="0" i="1" dirty="0">
                <a:effectLst/>
                <a:latin typeface="Times New Roman" panose="02020603050405020304" pitchFamily="18" charset="0"/>
                <a:ea typeface="Times New Roman" panose="02020603050405020304" pitchFamily="18" charset="0"/>
              </a:rPr>
              <a:t>cung cấp nước sạch cho các cơ sở giáo dục, y tế và các cơ sở thiết yếu khác; h</a:t>
            </a:r>
            <a:r>
              <a:rPr lang="cs-CZ" sz="1800" b="0" i="1" dirty="0">
                <a:effectLst/>
                <a:latin typeface="Times New Roman" panose="02020603050405020304" pitchFamily="18" charset="0"/>
                <a:ea typeface="Times New Roman" panose="02020603050405020304" pitchFamily="18" charset="0"/>
              </a:rPr>
              <a:t>oàn thiện chính sách về nước sạch đồng bộ, thống nhất, liên ngành, liên vùng và bảo đảm an ninh nguồn nước. </a:t>
            </a:r>
            <a:endParaRPr lang="en-US" sz="1800" b="1" dirty="0">
              <a:effectLst/>
              <a:latin typeface="Times New Roman" panose="02020603050405020304" pitchFamily="18" charset="0"/>
              <a:ea typeface="Times New Roman" panose="02020603050405020304" pitchFamily="18" charset="0"/>
            </a:endParaRPr>
          </a:p>
          <a:p>
            <a:pPr indent="457200" algn="just">
              <a:lnSpc>
                <a:spcPct val="107000"/>
              </a:lnSpc>
              <a:spcBef>
                <a:spcPts val="600"/>
              </a:spcBef>
              <a:spcAft>
                <a:spcPts val="300"/>
              </a:spcAft>
            </a:pPr>
            <a:r>
              <a:rPr lang="cs-CZ" sz="1800" b="0" i="1" dirty="0">
                <a:effectLst/>
                <a:latin typeface="Times New Roman" panose="02020603050405020304" pitchFamily="18" charset="0"/>
                <a:ea typeface="Times New Roman" panose="02020603050405020304" pitchFamily="18" charset="0"/>
              </a:rPr>
              <a:t>Thực hiện nghiêm chính sách, pháp luật về bảo vệ môi trường. Lồng ghép, thúc đẩy mô hình kinh tế tuần hoàn, kinh tế xanh trong phát triển kinh tế - xã hội; </a:t>
            </a:r>
            <a:r>
              <a:rPr lang="vi-VN" sz="1800" b="0" i="1" dirty="0">
                <a:effectLst/>
                <a:latin typeface="Times New Roman" panose="02020603050405020304" pitchFamily="18" charset="0"/>
                <a:ea typeface="Times New Roman" panose="02020603050405020304" pitchFamily="18" charset="0"/>
              </a:rPr>
              <a:t>có giải pháp đủ mạnh để giải quyết triệt để ô nhiễm do nước thải, rác thải, khí thải</a:t>
            </a:r>
            <a:r>
              <a:rPr lang="nl-NL" sz="1800" b="0" i="1" dirty="0">
                <a:effectLst/>
                <a:latin typeface="Times New Roman" panose="02020603050405020304" pitchFamily="18" charset="0"/>
                <a:ea typeface="Times New Roman" panose="02020603050405020304" pitchFamily="18" charset="0"/>
              </a:rPr>
              <a:t>; ngăn </a:t>
            </a:r>
            <a:r>
              <a:rPr lang="nl-NL" sz="1800" b="0" i="1" spc="-10" dirty="0">
                <a:effectLst/>
                <a:latin typeface="Times New Roman" panose="02020603050405020304" pitchFamily="18" charset="0"/>
                <a:ea typeface="Times New Roman" panose="02020603050405020304" pitchFamily="18" charset="0"/>
              </a:rPr>
              <a:t>chặn, đẩy lùi nguy cơ suy thoái,</a:t>
            </a:r>
            <a:r>
              <a:rPr lang="vi-VN" sz="1800" b="0" i="1" spc="-10" dirty="0">
                <a:effectLst/>
                <a:latin typeface="Times New Roman" panose="02020603050405020304" pitchFamily="18" charset="0"/>
                <a:ea typeface="Times New Roman" panose="02020603050405020304" pitchFamily="18" charset="0"/>
              </a:rPr>
              <a:t> ô nhiễm</a:t>
            </a:r>
            <a:r>
              <a:rPr lang="nl-NL" sz="1800" b="0" i="1" spc="-10" dirty="0">
                <a:effectLst/>
                <a:latin typeface="Times New Roman" panose="02020603050405020304" pitchFamily="18" charset="0"/>
                <a:ea typeface="Times New Roman" panose="02020603050405020304" pitchFamily="18" charset="0"/>
              </a:rPr>
              <a:t> môi trường, nhất là vấn đề rác thải, khí thải, nước thải</a:t>
            </a:r>
            <a:r>
              <a:rPr lang="vi-VN" sz="1800" b="0" i="1" spc="-10" dirty="0">
                <a:effectLst/>
                <a:latin typeface="Times New Roman" panose="02020603050405020304" pitchFamily="18" charset="0"/>
                <a:ea typeface="Times New Roman" panose="02020603050405020304" pitchFamily="18" charset="0"/>
              </a:rPr>
              <a:t> tại các đô thị lớn, khu vực nông thôn, miền núi</a:t>
            </a:r>
            <a:r>
              <a:rPr lang="en-US" sz="1800" b="0" i="1" spc="-10" dirty="0">
                <a:effectLst/>
                <a:latin typeface="Times New Roman" panose="02020603050405020304" pitchFamily="18" charset="0"/>
                <a:ea typeface="Times New Roman" panose="02020603050405020304" pitchFamily="18" charset="0"/>
              </a:rPr>
              <a:t>].</a:t>
            </a:r>
            <a:endParaRPr lang="en-US" sz="1800" b="1"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20</a:t>
            </a:fld>
            <a:endParaRPr lang="en-US"/>
          </a:p>
        </p:txBody>
      </p:sp>
    </p:spTree>
    <p:extLst>
      <p:ext uri="{BB962C8B-B14F-4D97-AF65-F5344CB8AC3E}">
        <p14:creationId xmlns:p14="http://schemas.microsoft.com/office/powerpoint/2010/main" val="3941320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P</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ngũ</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tận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các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việc 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y</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chăm sóc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nuôi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mồ</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người cao tuổi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khuyết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tật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tựa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mô</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khuyết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tật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Hoàn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cơ chế,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khuyến khích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nhân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cung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chi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nối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chú</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21</a:t>
            </a:fld>
            <a:endParaRPr lang="en-US"/>
          </a:p>
        </p:txBody>
      </p:sp>
    </p:spTree>
    <p:extLst>
      <p:ext uri="{BB962C8B-B14F-4D97-AF65-F5344CB8AC3E}">
        <p14:creationId xmlns:p14="http://schemas.microsoft.com/office/powerpoint/2010/main" val="18178150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thủ</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nghiệm</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do (FTA)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thêm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Phấn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u="sng"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vi-VN" sz="1800" i="1" u="sng" dirty="0">
                <a:effectLst/>
                <a:latin typeface="Times New Roman" panose="02020603050405020304" pitchFamily="18" charset="0"/>
                <a:ea typeface="Calibri" panose="020F0502020204030204" pitchFamily="34" charset="0"/>
                <a:cs typeface="Times New Roman" panose="02020603050405020304" pitchFamily="18" charset="0"/>
              </a:rPr>
              <a:t> quốc gia tiên phong trong chương trình thúc đẩy toàn cầu về việc làm và an sinh xã hội hướng tới chuyển đổi công bằng theo sáng kiến của Liên hợp quốc và Tổ chức Lao động quốc tế (ILO)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Tích cực tham gia, đóng góp xây dựng các định hướng hợp tác quốc tế lớn và các cơ chế hợp tác đa phương mới liên quan đến việc 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bảo đảm lợi ích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tranh thủ nguồn lực quốc tế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thực hiện mục tiêu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song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h</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vốn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hỗ trợ kỹ thuật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suất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Khuyến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khích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nguồn lực quốc tế hỗ trợ,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tai,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khí</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hậu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xuyên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22</a:t>
            </a:fld>
            <a:endParaRPr lang="en-US"/>
          </a:p>
        </p:txBody>
      </p:sp>
    </p:spTree>
    <p:extLst>
      <p:ext uri="{BB962C8B-B14F-4D97-AF65-F5344CB8AC3E}">
        <p14:creationId xmlns:p14="http://schemas.microsoft.com/office/powerpoint/2010/main" val="35806768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IV. CÁC NHIỆM VỤ, GIẢI PHÁP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9</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t</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ăng cường sự lãnh đạo của Đảng, phát huy vai trò của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cử</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Mặt trận Tổ quốc Việt Nam, các tổ chức chính trị - xã hội,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quần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 thực hiện chính sách xã hội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uỷ</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lãnh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sửa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bổ</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sung,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Bef>
                <a:spcPts val="600"/>
              </a:spcBef>
            </a:pPr>
            <a:r>
              <a:rPr lang="en-US" sz="1800" dirty="0" err="1">
                <a:effectLst/>
                <a:latin typeface="Times New Roman" panose="02020603050405020304" pitchFamily="18" charset="0"/>
                <a:ea typeface="Calibri" panose="020F0502020204030204" pitchFamily="34" charset="0"/>
              </a:rPr>
              <a:t>Mặt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trận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Tổ</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quốc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Việt</a:t>
            </a:r>
            <a:r>
              <a:rPr lang="en-US" sz="1800" dirty="0">
                <a:effectLst/>
                <a:latin typeface="Times New Roman" panose="02020603050405020304" pitchFamily="18" charset="0"/>
                <a:ea typeface="Calibri" panose="020F0502020204030204" pitchFamily="34" charset="0"/>
              </a:rPr>
              <a:t> Nam,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tổ</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trị</a:t>
            </a:r>
            <a:r>
              <a:rPr lang="en-US" sz="1800" dirty="0">
                <a:effectLst/>
                <a:latin typeface="Times New Roman" panose="02020603050405020304" pitchFamily="18" charset="0"/>
                <a:ea typeface="Calibri" panose="020F0502020204030204" pitchFamily="34" charset="0"/>
              </a:rPr>
              <a:t> -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tổ</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quần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chúng</a:t>
            </a:r>
            <a:r>
              <a:rPr lang="en-US" sz="1800" dirty="0">
                <a:effectLst/>
                <a:latin typeface="Times New Roman" panose="02020603050405020304" pitchFamily="18" charset="0"/>
                <a:ea typeface="Calibri" panose="020F0502020204030204" pitchFamily="34" charset="0"/>
              </a:rPr>
              <a:t> do </a:t>
            </a:r>
            <a:r>
              <a:rPr lang="en-US" sz="1800" dirty="0" err="1">
                <a:effectLst/>
                <a:latin typeface="Times New Roman" panose="02020603050405020304" pitchFamily="18" charset="0"/>
                <a:ea typeface="Calibri" panose="020F0502020204030204" pitchFamily="34" charset="0"/>
              </a:rPr>
              <a:t>Đảng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nước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nhiệm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vụ</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thường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xuyên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lắng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nghe</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ánh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giải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tâm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tư</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nguyện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vọng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quyền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làm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chủ</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nâng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chất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lượng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giám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tuyên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truyền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vận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sự</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đồng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thuận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đoàn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đường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chủ</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trương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luật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nước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vận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nguồn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khuyến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tổ</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triển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loại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cung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cấp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dịch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vụ</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tham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23</a:t>
            </a:fld>
            <a:endParaRPr lang="en-US"/>
          </a:p>
        </p:txBody>
      </p:sp>
    </p:spTree>
    <p:extLst>
      <p:ext uri="{BB962C8B-B14F-4D97-AF65-F5344CB8AC3E}">
        <p14:creationId xmlns:p14="http://schemas.microsoft.com/office/powerpoint/2010/main" val="7040297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24</a:t>
            </a:fld>
            <a:endParaRPr lang="en-US"/>
          </a:p>
        </p:txBody>
      </p:sp>
    </p:spTree>
    <p:extLst>
      <p:ext uri="{BB962C8B-B14F-4D97-AF65-F5344CB8AC3E}">
        <p14:creationId xmlns:p14="http://schemas.microsoft.com/office/powerpoint/2010/main" val="1755925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7000"/>
              </a:lnSpc>
              <a:spcBef>
                <a:spcPts val="600"/>
              </a:spcBef>
              <a:spcAft>
                <a:spcPts val="0"/>
              </a:spcAft>
              <a:buClrTx/>
              <a:buSzTx/>
              <a:buFontTx/>
              <a:buNone/>
              <a:tabLst/>
              <a:defRPr/>
            </a:pPr>
            <a:r>
              <a:rPr lang="en-US" sz="1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I. CÁC YẾU TỐ NỀN TẢNG LÀM CƠ SỞ ĐỂ ĐỔI MỚI, NÂNG CAO CHẤT LƯỢNG CHÍNH SÁCH XÃ HỘI</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2013,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34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err="1">
                <a:effectLst/>
                <a:latin typeface="Times New Roman" panose="02020603050405020304" pitchFamily="18" charset="0"/>
                <a:ea typeface="Calibri" panose="020F0502020204030204" pitchFamily="34" charset="0"/>
              </a:rPr>
              <a:t>Cương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lĩnh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đất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nước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chủ</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nghĩa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Bổ</a:t>
            </a:r>
            <a:r>
              <a:rPr lang="en-US" sz="1800" dirty="0">
                <a:effectLst/>
                <a:latin typeface="Times New Roman" panose="02020603050405020304" pitchFamily="18" charset="0"/>
                <a:ea typeface="Calibri" panose="020F0502020204030204" pitchFamily="34" charset="0"/>
              </a:rPr>
              <a:t> sung, </a:t>
            </a:r>
            <a:r>
              <a:rPr lang="en-US" sz="1800" dirty="0" err="1">
                <a:effectLst/>
                <a:latin typeface="Times New Roman" panose="02020603050405020304" pitchFamily="18" charset="0"/>
                <a:ea typeface="Calibri" panose="020F0502020204030204" pitchFamily="34" charset="0"/>
              </a:rPr>
              <a:t>phát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triển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năm</a:t>
            </a:r>
            <a:r>
              <a:rPr lang="en-US" sz="1800" dirty="0">
                <a:effectLst/>
                <a:latin typeface="Times New Roman" panose="02020603050405020304" pitchFamily="18" charset="0"/>
                <a:ea typeface="Calibri" panose="020F0502020204030204" pitchFamily="34" charset="0"/>
              </a:rPr>
              <a:t> 2011),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chủ</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trương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đường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Nghị</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chúng</a:t>
            </a:r>
            <a:r>
              <a:rPr lang="en-US" sz="1800" dirty="0">
                <a:effectLst/>
                <a:latin typeface="Times New Roman" panose="02020603050405020304" pitchFamily="18" charset="0"/>
                <a:ea typeface="Calibri" panose="020F0502020204030204" pitchFamily="34" charset="0"/>
              </a:rPr>
              <a:t> ta </a:t>
            </a:r>
            <a:r>
              <a:rPr lang="en-US" sz="1800" dirty="0" err="1">
                <a:effectLst/>
                <a:latin typeface="Times New Roman" panose="02020603050405020304" pitchFamily="18" charset="0"/>
                <a:ea typeface="Calibri" panose="020F0502020204030204" pitchFamily="34" charset="0"/>
              </a:rPr>
              <a:t>đều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khẳng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“con </a:t>
            </a:r>
            <a:r>
              <a:rPr lang="en-US" sz="1800" dirty="0" err="1">
                <a:effectLst/>
                <a:latin typeface="Times New Roman" panose="02020603050405020304" pitchFamily="18" charset="0"/>
                <a:ea typeface="Calibri" panose="020F0502020204030204" pitchFamily="34" charset="0"/>
              </a:rPr>
              <a:t>người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trung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tâm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chiến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triển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đồng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chủ</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triển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đúng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đắn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bằng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vì</a:t>
            </a:r>
            <a:r>
              <a:rPr lang="en-US" sz="1800" dirty="0">
                <a:effectLst/>
                <a:latin typeface="Times New Roman" panose="02020603050405020304" pitchFamily="18" charset="0"/>
                <a:ea typeface="Calibri" panose="020F0502020204030204" pitchFamily="34" charset="0"/>
              </a:rPr>
              <a:t> con </a:t>
            </a:r>
            <a:r>
              <a:rPr lang="en-US" sz="1800" dirty="0" err="1">
                <a:effectLst/>
                <a:latin typeface="Times New Roman" panose="02020603050405020304" pitchFamily="18" charset="0"/>
                <a:ea typeface="Calibri" panose="020F0502020204030204" pitchFamily="34" charset="0"/>
              </a:rPr>
              <a:t>người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mạnh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mẽ</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mọi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sự</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nghiệp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xây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bảo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vệ</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Tổ</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quốc</a:t>
            </a:r>
            <a:r>
              <a:rPr lang="en-US" sz="1800" dirty="0">
                <a:effectLst/>
                <a:latin typeface="Times New Roman" panose="02020603050405020304" pitchFamily="18" charset="0"/>
                <a:ea typeface="Calibri" panose="020F0502020204030204" pitchFamily="34" charset="0"/>
              </a:rPr>
              <a:t>”.</a:t>
            </a:r>
          </a:p>
          <a:p>
            <a:pPr marL="342900" indent="-342900" algn="just" eaLnBrk="0" fontAlgn="base" hangingPunct="0">
              <a:spcBef>
                <a:spcPts val="600"/>
              </a:spcBef>
              <a:spcAft>
                <a:spcPct val="0"/>
              </a:spcAft>
              <a:buFont typeface="Arial" panose="020B0604020202020204" pitchFamily="34" charset="0"/>
              <a:buChar char="•"/>
            </a:pPr>
            <a:r>
              <a:rPr lang="vi-VN" sz="2000" b="1" i="1" kern="0" dirty="0">
                <a:solidFill>
                  <a:prstClr val="black"/>
                </a:solidFill>
                <a:latin typeface="Times New Roman" pitchFamily="18" charset="0"/>
                <a:cs typeface="Times New Roman" pitchFamily="18" charset="0"/>
              </a:rPr>
              <a:t>Đúc rút </a:t>
            </a:r>
            <a:r>
              <a:rPr lang="vi-VN" sz="2000" b="1" i="1" u="sng" kern="0" dirty="0">
                <a:solidFill>
                  <a:prstClr val="black"/>
                </a:solidFill>
                <a:latin typeface="Times New Roman" pitchFamily="18" charset="0"/>
                <a:cs typeface="Times New Roman" pitchFamily="18" charset="0"/>
              </a:rPr>
              <a:t>05 bài học chủ yếu</a:t>
            </a:r>
            <a:r>
              <a:rPr lang="vi-VN" sz="2000" b="1" i="1" kern="0" dirty="0">
                <a:solidFill>
                  <a:prstClr val="black"/>
                </a:solidFill>
                <a:latin typeface="Times New Roman" pitchFamily="18" charset="0"/>
                <a:cs typeface="Times New Roman" pitchFamily="18" charset="0"/>
              </a:rPr>
              <a:t>: </a:t>
            </a:r>
          </a:p>
          <a:p>
            <a:pPr marL="971550" lvl="1" indent="-514350" algn="just" eaLnBrk="0" fontAlgn="base" hangingPunct="0">
              <a:spcBef>
                <a:spcPts val="600"/>
              </a:spcBef>
              <a:spcAft>
                <a:spcPct val="0"/>
              </a:spcAft>
              <a:buFont typeface="+mj-lt"/>
              <a:buAutoNum type="arabicParenR"/>
            </a:pPr>
            <a:r>
              <a:rPr lang="vi-VN" sz="2000" kern="0" dirty="0">
                <a:solidFill>
                  <a:prstClr val="black"/>
                </a:solidFill>
                <a:latin typeface="Times New Roman" pitchFamily="18" charset="0"/>
                <a:cs typeface="Times New Roman" pitchFamily="18" charset="0"/>
              </a:rPr>
              <a:t>Nắm vững ngọn cờ độc lập dân tộc và chủ nghĩa xã hội</a:t>
            </a:r>
          </a:p>
          <a:p>
            <a:pPr marL="971550" lvl="1" indent="-514350" algn="just" eaLnBrk="0" fontAlgn="base" hangingPunct="0">
              <a:spcBef>
                <a:spcPts val="600"/>
              </a:spcBef>
              <a:spcAft>
                <a:spcPct val="0"/>
              </a:spcAft>
              <a:buFont typeface="+mj-lt"/>
              <a:buAutoNum type="arabicParenR"/>
            </a:pPr>
            <a:r>
              <a:rPr lang="vi-VN" sz="2000" kern="0" dirty="0">
                <a:solidFill>
                  <a:prstClr val="black"/>
                </a:solidFill>
                <a:latin typeface="Times New Roman" pitchFamily="18" charset="0"/>
                <a:cs typeface="Times New Roman" pitchFamily="18" charset="0"/>
              </a:rPr>
              <a:t>Sự nghiệp cách mạng là của </a:t>
            </a:r>
            <a:r>
              <a:rPr lang="en-US" sz="2000" kern="0" dirty="0">
                <a:solidFill>
                  <a:prstClr val="black"/>
                </a:solidFill>
                <a:latin typeface="Times New Roman" pitchFamily="18" charset="0"/>
                <a:cs typeface="Times New Roman" pitchFamily="18" charset="0"/>
              </a:rPr>
              <a:t>N</a:t>
            </a:r>
            <a:r>
              <a:rPr lang="vi-VN" sz="2000" kern="0" dirty="0">
                <a:solidFill>
                  <a:prstClr val="black"/>
                </a:solidFill>
                <a:latin typeface="Times New Roman" pitchFamily="18" charset="0"/>
                <a:cs typeface="Times New Roman" pitchFamily="18" charset="0"/>
              </a:rPr>
              <a:t>hân dân, do </a:t>
            </a:r>
            <a:r>
              <a:rPr lang="en-US" sz="2000" kern="0" dirty="0">
                <a:solidFill>
                  <a:prstClr val="black"/>
                </a:solidFill>
                <a:latin typeface="Times New Roman" pitchFamily="18" charset="0"/>
                <a:cs typeface="Times New Roman" pitchFamily="18" charset="0"/>
              </a:rPr>
              <a:t>N</a:t>
            </a:r>
            <a:r>
              <a:rPr lang="vi-VN" sz="2000" kern="0" dirty="0">
                <a:solidFill>
                  <a:prstClr val="black"/>
                </a:solidFill>
                <a:latin typeface="Times New Roman" pitchFamily="18" charset="0"/>
                <a:cs typeface="Times New Roman" pitchFamily="18" charset="0"/>
              </a:rPr>
              <a:t>hân dân và vì </a:t>
            </a:r>
            <a:r>
              <a:rPr lang="en-US" sz="2000" kern="0" dirty="0">
                <a:solidFill>
                  <a:prstClr val="black"/>
                </a:solidFill>
                <a:latin typeface="Times New Roman" pitchFamily="18" charset="0"/>
                <a:cs typeface="Times New Roman" pitchFamily="18" charset="0"/>
              </a:rPr>
              <a:t>N</a:t>
            </a:r>
            <a:r>
              <a:rPr lang="vi-VN" sz="2000" kern="0" dirty="0">
                <a:solidFill>
                  <a:prstClr val="black"/>
                </a:solidFill>
                <a:latin typeface="Times New Roman" pitchFamily="18" charset="0"/>
                <a:cs typeface="Times New Roman" pitchFamily="18" charset="0"/>
              </a:rPr>
              <a:t>hân dân </a:t>
            </a:r>
          </a:p>
          <a:p>
            <a:pPr marL="971550" lvl="1" indent="-514350" algn="just" eaLnBrk="0" fontAlgn="base" hangingPunct="0">
              <a:spcBef>
                <a:spcPts val="600"/>
              </a:spcBef>
              <a:spcAft>
                <a:spcPct val="0"/>
              </a:spcAft>
              <a:buFont typeface="+mj-lt"/>
              <a:buAutoNum type="arabicParenR"/>
            </a:pPr>
            <a:r>
              <a:rPr lang="vi-VN" sz="2000" kern="0" dirty="0">
                <a:solidFill>
                  <a:prstClr val="black"/>
                </a:solidFill>
                <a:latin typeface="Times New Roman" pitchFamily="18" charset="0"/>
                <a:cs typeface="Times New Roman" pitchFamily="18" charset="0"/>
              </a:rPr>
              <a:t>Không ngừng củng cố, tăng cường đoàn kết </a:t>
            </a:r>
            <a:r>
              <a:rPr lang="vi-VN" sz="2000" i="1" kern="0" dirty="0">
                <a:solidFill>
                  <a:prstClr val="black"/>
                </a:solidFill>
                <a:latin typeface="Times New Roman" pitchFamily="18" charset="0"/>
                <a:cs typeface="Times New Roman" pitchFamily="18" charset="0"/>
              </a:rPr>
              <a:t>(đoàn kết toàn Đảng, đoàn kết toàn dân, đoàn kết dân tộc, đoàn kết quốc tế)</a:t>
            </a:r>
          </a:p>
          <a:p>
            <a:pPr marL="971550" lvl="1" indent="-514350" algn="just" eaLnBrk="0" fontAlgn="base" hangingPunct="0">
              <a:spcBef>
                <a:spcPts val="600"/>
              </a:spcBef>
              <a:spcAft>
                <a:spcPct val="0"/>
              </a:spcAft>
              <a:buFont typeface="+mj-lt"/>
              <a:buAutoNum type="arabicParenR"/>
            </a:pPr>
            <a:r>
              <a:rPr lang="vi-VN" sz="2000" kern="0" dirty="0">
                <a:solidFill>
                  <a:prstClr val="black"/>
                </a:solidFill>
                <a:latin typeface="Times New Roman" pitchFamily="18" charset="0"/>
                <a:cs typeface="Times New Roman" pitchFamily="18" charset="0"/>
              </a:rPr>
              <a:t>Kết hợp sức mạnh dân tộc với sức mạnh thời đại, sức mạnh trong nước với sức mạnh quốc tế </a:t>
            </a:r>
          </a:p>
          <a:p>
            <a:pPr marL="971550" lvl="1" indent="-514350" algn="just" eaLnBrk="0" fontAlgn="base" hangingPunct="0">
              <a:spcBef>
                <a:spcPts val="600"/>
              </a:spcBef>
              <a:spcAft>
                <a:spcPct val="0"/>
              </a:spcAft>
              <a:buFont typeface="+mj-lt"/>
              <a:buAutoNum type="arabicParenR"/>
            </a:pPr>
            <a:r>
              <a:rPr lang="vi-VN" sz="2000" kern="0" spc="-20" dirty="0">
                <a:solidFill>
                  <a:prstClr val="black"/>
                </a:solidFill>
                <a:latin typeface="Times New Roman" pitchFamily="18" charset="0"/>
                <a:cs typeface="Times New Roman" pitchFamily="18" charset="0"/>
              </a:rPr>
              <a:t>Sự lãnh đạo đúng đắn của Đảng là nhân tố hàng đầu quyết định thắng lợi của cách mạng Việt Nam</a:t>
            </a:r>
            <a:endParaRPr lang="en-US" sz="2000" kern="0" spc="-20" dirty="0">
              <a:solidFill>
                <a:prstClr val="black"/>
              </a:solidFill>
              <a:latin typeface="Times New Roman" pitchFamily="18" charset="0"/>
              <a:cs typeface="Times New Roman" pitchFamily="18" charset="0"/>
            </a:endParaRPr>
          </a:p>
          <a:p>
            <a:pPr marL="342900" indent="-342900" algn="just" eaLnBrk="0" fontAlgn="base" hangingPunct="0">
              <a:spcBef>
                <a:spcPts val="600"/>
              </a:spcBef>
              <a:spcAft>
                <a:spcPct val="0"/>
              </a:spcAft>
              <a:buFont typeface="Arial" panose="020B0604020202020204" pitchFamily="34" charset="0"/>
              <a:buChar char="•"/>
            </a:pPr>
            <a:r>
              <a:rPr lang="en-US" sz="2000" b="1" i="1" kern="0" dirty="0">
                <a:solidFill>
                  <a:prstClr val="black"/>
                </a:solidFill>
                <a:latin typeface="Times New Roman" pitchFamily="18" charset="0"/>
                <a:cs typeface="Times New Roman" pitchFamily="18" charset="0"/>
              </a:rPr>
              <a:t>T</a:t>
            </a:r>
            <a:r>
              <a:rPr lang="vi-VN" sz="2000" b="1" i="1" kern="0" dirty="0">
                <a:solidFill>
                  <a:prstClr val="black"/>
                </a:solidFill>
                <a:latin typeface="Times New Roman" pitchFamily="18" charset="0"/>
                <a:cs typeface="Times New Roman" pitchFamily="18" charset="0"/>
              </a:rPr>
              <a:t>ập trung xây dựng </a:t>
            </a:r>
            <a:r>
              <a:rPr lang="vi-VN" sz="2000" b="1" i="1" u="sng" kern="0" dirty="0">
                <a:solidFill>
                  <a:prstClr val="black"/>
                </a:solidFill>
                <a:latin typeface="Times New Roman" pitchFamily="18" charset="0"/>
                <a:cs typeface="Times New Roman" pitchFamily="18" charset="0"/>
              </a:rPr>
              <a:t>03 yếu tố nền tảng</a:t>
            </a:r>
            <a:r>
              <a:rPr lang="vi-VN" sz="2000" kern="0" dirty="0">
                <a:solidFill>
                  <a:prstClr val="black"/>
                </a:solidFill>
                <a:latin typeface="Times New Roman" pitchFamily="18" charset="0"/>
                <a:cs typeface="Times New Roman" pitchFamily="18" charset="0"/>
              </a:rPr>
              <a:t>: </a:t>
            </a:r>
          </a:p>
          <a:p>
            <a:pPr marL="971550" lvl="1" indent="-514350" algn="just" eaLnBrk="0" fontAlgn="base" hangingPunct="0">
              <a:spcBef>
                <a:spcPts val="600"/>
              </a:spcBef>
              <a:spcAft>
                <a:spcPct val="0"/>
              </a:spcAft>
              <a:buFont typeface="+mj-lt"/>
              <a:buAutoNum type="arabicParenR"/>
            </a:pPr>
            <a:r>
              <a:rPr lang="vi-VN" sz="2000" kern="0" dirty="0">
                <a:solidFill>
                  <a:prstClr val="black"/>
                </a:solidFill>
                <a:latin typeface="Times New Roman" pitchFamily="18" charset="0"/>
                <a:cs typeface="Times New Roman" pitchFamily="18" charset="0"/>
              </a:rPr>
              <a:t>Xây dựng nền kinh tế thị trường định hướng </a:t>
            </a:r>
            <a:r>
              <a:rPr lang="en-US" sz="2000" kern="0" dirty="0">
                <a:solidFill>
                  <a:prstClr val="black"/>
                </a:solidFill>
                <a:latin typeface="Times New Roman" pitchFamily="18" charset="0"/>
                <a:cs typeface="Times New Roman" pitchFamily="18" charset="0"/>
              </a:rPr>
              <a:t>XHCN</a:t>
            </a:r>
            <a:endParaRPr lang="vi-VN" sz="2000" kern="0" dirty="0">
              <a:solidFill>
                <a:prstClr val="black"/>
              </a:solidFill>
              <a:latin typeface="Times New Roman" pitchFamily="18" charset="0"/>
              <a:cs typeface="Times New Roman" pitchFamily="18" charset="0"/>
            </a:endParaRPr>
          </a:p>
          <a:p>
            <a:pPr marL="971550" lvl="1" indent="-514350" algn="just" eaLnBrk="0" fontAlgn="base" hangingPunct="0">
              <a:spcBef>
                <a:spcPts val="600"/>
              </a:spcBef>
              <a:spcAft>
                <a:spcPct val="0"/>
              </a:spcAft>
              <a:buFont typeface="+mj-lt"/>
              <a:buAutoNum type="arabicParenR"/>
            </a:pPr>
            <a:r>
              <a:rPr lang="vi-VN" sz="2000" kern="0" dirty="0">
                <a:solidFill>
                  <a:prstClr val="black"/>
                </a:solidFill>
                <a:latin typeface="Times New Roman" pitchFamily="18" charset="0"/>
                <a:cs typeface="Times New Roman" pitchFamily="18" charset="0"/>
              </a:rPr>
              <a:t>Xây dựng Nhà nước pháp quyền XHCN: Nhà nước của </a:t>
            </a:r>
            <a:r>
              <a:rPr lang="en-US" sz="2000" kern="0" dirty="0">
                <a:solidFill>
                  <a:prstClr val="black"/>
                </a:solidFill>
                <a:latin typeface="Times New Roman" pitchFamily="18" charset="0"/>
                <a:cs typeface="Times New Roman" pitchFamily="18" charset="0"/>
              </a:rPr>
              <a:t>N</a:t>
            </a:r>
            <a:r>
              <a:rPr lang="vi-VN" sz="2000" kern="0" dirty="0">
                <a:solidFill>
                  <a:prstClr val="black"/>
                </a:solidFill>
                <a:latin typeface="Times New Roman" pitchFamily="18" charset="0"/>
                <a:cs typeface="Times New Roman" pitchFamily="18" charset="0"/>
              </a:rPr>
              <a:t>hân dân, do </a:t>
            </a:r>
            <a:r>
              <a:rPr lang="en-US" sz="2000" kern="0" dirty="0">
                <a:solidFill>
                  <a:prstClr val="black"/>
                </a:solidFill>
                <a:latin typeface="Times New Roman" pitchFamily="18" charset="0"/>
                <a:cs typeface="Times New Roman" pitchFamily="18" charset="0"/>
              </a:rPr>
              <a:t>N</a:t>
            </a:r>
            <a:r>
              <a:rPr lang="vi-VN" sz="2000" kern="0" dirty="0">
                <a:solidFill>
                  <a:prstClr val="black"/>
                </a:solidFill>
                <a:latin typeface="Times New Roman" pitchFamily="18" charset="0"/>
                <a:cs typeface="Times New Roman" pitchFamily="18" charset="0"/>
              </a:rPr>
              <a:t>hân dân, vì </a:t>
            </a:r>
            <a:r>
              <a:rPr lang="en-US" sz="2000" kern="0" dirty="0">
                <a:solidFill>
                  <a:prstClr val="black"/>
                </a:solidFill>
                <a:latin typeface="Times New Roman" pitchFamily="18" charset="0"/>
                <a:cs typeface="Times New Roman" pitchFamily="18" charset="0"/>
              </a:rPr>
              <a:t>N</a:t>
            </a:r>
            <a:r>
              <a:rPr lang="vi-VN" sz="2000" kern="0" dirty="0">
                <a:solidFill>
                  <a:prstClr val="black"/>
                </a:solidFill>
                <a:latin typeface="Times New Roman" pitchFamily="18" charset="0"/>
                <a:cs typeface="Times New Roman" pitchFamily="18" charset="0"/>
              </a:rPr>
              <a:t>hân dân </a:t>
            </a:r>
          </a:p>
          <a:p>
            <a:pPr marL="971550" lvl="1" indent="-514350" algn="just" eaLnBrk="0" fontAlgn="base" hangingPunct="0">
              <a:spcBef>
                <a:spcPts val="600"/>
              </a:spcBef>
              <a:spcAft>
                <a:spcPct val="0"/>
              </a:spcAft>
              <a:buFont typeface="+mj-lt"/>
              <a:buAutoNum type="arabicParenR"/>
            </a:pPr>
            <a:r>
              <a:rPr lang="vi-VN" sz="2000" kern="0" spc="30" dirty="0">
                <a:solidFill>
                  <a:prstClr val="black"/>
                </a:solidFill>
                <a:latin typeface="Times New Roman" pitchFamily="18" charset="0"/>
                <a:cs typeface="Times New Roman" pitchFamily="18" charset="0"/>
              </a:rPr>
              <a:t>Xây dựng nền dân chủ XHCN: Phát huy ý chí và sức mạnh đại đoàn kết toàn dân tộc, kết hợp với</a:t>
            </a:r>
            <a:r>
              <a:rPr lang="vi-VN" sz="2000" kern="0" dirty="0">
                <a:solidFill>
                  <a:prstClr val="black"/>
                </a:solidFill>
                <a:latin typeface="Times New Roman" pitchFamily="18" charset="0"/>
                <a:cs typeface="Times New Roman" pitchFamily="18" charset="0"/>
              </a:rPr>
              <a:t> sức mạnh thời đại</a:t>
            </a:r>
            <a:endParaRPr lang="vi-VN" sz="2000" b="1" i="1" kern="0" dirty="0">
              <a:solidFill>
                <a:prstClr val="black"/>
              </a:solidFill>
              <a:latin typeface="Times New Roman" pitchFamily="18" charset="0"/>
              <a:cs typeface="Times New Roman" pitchFamily="18" charset="0"/>
            </a:endParaRPr>
          </a:p>
          <a:p>
            <a:pPr algn="just">
              <a:spcBef>
                <a:spcPts val="600"/>
              </a:spcBef>
              <a:spcAft>
                <a:spcPts val="300"/>
              </a:spcAft>
            </a:pPr>
            <a:r>
              <a:rPr lang="vi-VN" sz="2400" b="1" i="1" dirty="0">
                <a:effectLst/>
                <a:latin typeface="Times New Roman" panose="02020603050405020304" pitchFamily="18" charset="0"/>
                <a:ea typeface="Calibri" panose="020F0502020204030204" pitchFamily="34" charset="0"/>
                <a:cs typeface="Times New Roman" panose="02020603050405020304" pitchFamily="18" charset="0"/>
              </a:rPr>
              <a:t>Đại hội XIII </a:t>
            </a:r>
            <a:r>
              <a:rPr lang="en-US" sz="2400" b="1"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i="1" dirty="0">
                <a:effectLst/>
                <a:latin typeface="Times New Roman" panose="02020603050405020304" pitchFamily="18" charset="0"/>
                <a:ea typeface="Calibri" panose="020F0502020204030204" pitchFamily="34" charset="0"/>
                <a:cs typeface="Times New Roman" panose="02020603050405020304" pitchFamily="18" charset="0"/>
              </a:rPr>
              <a:t>xác định rõ </a:t>
            </a:r>
            <a:r>
              <a:rPr lang="vi-VN" sz="2400" b="1" i="1" u="sng" dirty="0">
                <a:effectLst/>
                <a:latin typeface="Times New Roman" panose="02020603050405020304" pitchFamily="18" charset="0"/>
                <a:ea typeface="Calibri" panose="020F0502020204030204" pitchFamily="34" charset="0"/>
                <a:cs typeface="Times New Roman" panose="02020603050405020304" pitchFamily="18" charset="0"/>
              </a:rPr>
              <a:t>03 đột phá chiến lược</a:t>
            </a:r>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lvl="1" indent="-457200" algn="just">
              <a:spcBef>
                <a:spcPts val="600"/>
              </a:spcBef>
              <a:spcAft>
                <a:spcPts val="300"/>
              </a:spcAft>
              <a:buFont typeface="+mj-lt"/>
              <a:buAutoNum type="arabicParenR"/>
            </a:pPr>
            <a:r>
              <a:rPr lang="en-US" sz="2400" spc="50" dirty="0">
                <a:solidFill>
                  <a:srgbClr val="000000"/>
                </a:solidFill>
                <a:effectLst/>
                <a:latin typeface="Times New Roman" panose="02020603050405020304" pitchFamily="18" charset="0"/>
                <a:ea typeface="Times New Roman" panose="02020603050405020304" pitchFamily="18" charset="0"/>
              </a:rPr>
              <a:t>Hoàn </a:t>
            </a:r>
            <a:r>
              <a:rPr lang="en-US" sz="2400" spc="50" dirty="0" err="1">
                <a:solidFill>
                  <a:srgbClr val="000000"/>
                </a:solidFill>
                <a:effectLst/>
                <a:latin typeface="Times New Roman" panose="02020603050405020304" pitchFamily="18" charset="0"/>
                <a:ea typeface="Times New Roman" panose="02020603050405020304" pitchFamily="18" charset="0"/>
              </a:rPr>
              <a:t>thiện</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đồng</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bộ</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thể</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chế</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phát</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triển</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trước</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hết</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là</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thể</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chế</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phát</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triển</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nền</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kinh</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spc="50" dirty="0" err="1">
                <a:solidFill>
                  <a:srgbClr val="000000"/>
                </a:solidFill>
                <a:effectLst/>
                <a:latin typeface="Times New Roman" panose="02020603050405020304" pitchFamily="18" charset="0"/>
                <a:ea typeface="Times New Roman" panose="02020603050405020304" pitchFamily="18" charset="0"/>
              </a:rPr>
              <a:t>tế</a:t>
            </a:r>
            <a:r>
              <a:rPr lang="en-US" sz="2400" spc="5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trường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hướng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chủ</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nghĩa</a:t>
            </a:r>
            <a:endParaRPr lang="en-US" sz="2400" dirty="0">
              <a:solidFill>
                <a:srgbClr val="000000"/>
              </a:solidFill>
              <a:effectLst/>
              <a:latin typeface="Times New Roman" panose="02020603050405020304" pitchFamily="18" charset="0"/>
              <a:ea typeface="Times New Roman" panose="02020603050405020304" pitchFamily="18" charset="0"/>
            </a:endParaRPr>
          </a:p>
          <a:p>
            <a:pPr marL="914400" lvl="1" indent="-457200" algn="just">
              <a:spcBef>
                <a:spcPts val="600"/>
              </a:spcBef>
              <a:spcAft>
                <a:spcPts val="300"/>
              </a:spcAft>
              <a:buFont typeface="+mj-lt"/>
              <a:buAutoNum type="arabicParenR"/>
            </a:pPr>
            <a:r>
              <a:rPr lang="en-US" sz="2400" dirty="0" err="1">
                <a:solidFill>
                  <a:srgbClr val="000000"/>
                </a:solidFill>
                <a:effectLst/>
                <a:latin typeface="Times New Roman" panose="02020603050405020304" pitchFamily="18" charset="0"/>
                <a:ea typeface="Times New Roman" panose="02020603050405020304" pitchFamily="18" charset="0"/>
              </a:rPr>
              <a:t>Phát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triển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nguồn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nguồn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lực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lượng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cao</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0" lvl="1" indent="-457200" algn="just">
              <a:spcBef>
                <a:spcPts val="600"/>
              </a:spcBef>
              <a:spcAft>
                <a:spcPts val="300"/>
              </a:spcAft>
              <a:buFont typeface="+mj-lt"/>
              <a:buAutoNum type="arabicParenR"/>
            </a:pPr>
            <a:r>
              <a:rPr lang="en-US" sz="2400" dirty="0" err="1">
                <a:solidFill>
                  <a:srgbClr val="000000"/>
                </a:solidFill>
                <a:effectLst/>
                <a:latin typeface="Times New Roman" panose="02020603050405020304" pitchFamily="18" charset="0"/>
                <a:ea typeface="Times New Roman" panose="02020603050405020304" pitchFamily="18" charset="0"/>
              </a:rPr>
              <a:t>Xây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dựng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hệ</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thống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cấu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tầng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đồng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kinh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600"/>
              </a:spcBef>
              <a:spcAft>
                <a:spcPts val="300"/>
              </a:spcAft>
            </a:pPr>
            <a:r>
              <a:rPr lang="en-US" sz="2400" b="1" i="1"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400" b="1" i="1" dirty="0">
                <a:latin typeface="Times New Roman" panose="02020603050405020304" pitchFamily="18" charset="0"/>
                <a:ea typeface="Calibri" panose="020F0502020204030204" pitchFamily="34" charset="0"/>
                <a:cs typeface="Times New Roman" panose="02020603050405020304" pitchFamily="18" charset="0"/>
              </a:rPr>
              <a:t>T</a:t>
            </a:r>
            <a:r>
              <a:rPr lang="vi-VN" sz="2400" b="1" i="1" dirty="0">
                <a:effectLst/>
                <a:latin typeface="Times New Roman" panose="02020603050405020304" pitchFamily="18" charset="0"/>
                <a:ea typeface="Calibri" panose="020F0502020204030204" pitchFamily="34" charset="0"/>
                <a:cs typeface="Times New Roman" panose="02020603050405020304" pitchFamily="18" charset="0"/>
              </a:rPr>
              <a:t>rong đó, nguồn nhân lực được xác định là yếu tố then chốt cho phát triển bền vững</a:t>
            </a:r>
            <a:endParaRPr lang="en-US" sz="2400" b="1" i="1" dirty="0">
              <a:effectLst/>
              <a:latin typeface="Calibri" panose="020F0502020204030204" pitchFamily="34" charset="0"/>
              <a:ea typeface="Calibri" panose="020F0502020204030204" pitchFamily="34" charset="0"/>
              <a:cs typeface="Times New Roman" panose="02020603050405020304" pitchFamily="18" charset="0"/>
            </a:endParaRPr>
          </a:p>
          <a:p>
            <a:pPr marL="461963" indent="-461963">
              <a:spcBef>
                <a:spcPts val="600"/>
              </a:spcBef>
            </a:pPr>
            <a:r>
              <a:rPr lang="en-US" sz="1800" b="1" dirty="0">
                <a:latin typeface="Times New Roman" panose="02020603050405020304" pitchFamily="18" charset="0"/>
                <a:cs typeface="Times New Roman" panose="02020603050405020304" pitchFamily="18" charset="0"/>
                <a:sym typeface="Wingdings" panose="05000000000000000000" pitchFamily="2" charset="2"/>
              </a:rPr>
              <a:t> </a:t>
            </a:r>
            <a:r>
              <a:rPr lang="en-US" sz="1800" b="1" u="sng" dirty="0" err="1">
                <a:latin typeface="Times New Roman" panose="02020603050405020304" pitchFamily="18" charset="0"/>
                <a:cs typeface="Times New Roman" panose="02020603050405020304" pitchFamily="18" charset="0"/>
              </a:rPr>
              <a:t>Nguyên</a:t>
            </a:r>
            <a:r>
              <a:rPr lang="en-US" sz="1800" b="1" u="sng" dirty="0">
                <a:latin typeface="Times New Roman" panose="02020603050405020304" pitchFamily="18" charset="0"/>
                <a:cs typeface="Times New Roman" panose="02020603050405020304" pitchFamily="18" charset="0"/>
              </a:rPr>
              <a:t> </a:t>
            </a:r>
            <a:r>
              <a:rPr lang="en-US" sz="1800" b="1" u="sng" dirty="0" err="1">
                <a:latin typeface="Times New Roman" panose="02020603050405020304" pitchFamily="18" charset="0"/>
                <a:cs typeface="Times New Roman" panose="02020603050405020304" pitchFamily="18" charset="0"/>
              </a:rPr>
              <a:t>tắc</a:t>
            </a:r>
            <a:r>
              <a:rPr lang="en-US" sz="1800" b="1" u="sng" dirty="0">
                <a:latin typeface="Times New Roman" panose="02020603050405020304" pitchFamily="18" charset="0"/>
                <a:cs typeface="Times New Roman" panose="02020603050405020304" pitchFamily="18" charset="0"/>
              </a:rPr>
              <a:t> </a:t>
            </a:r>
            <a:r>
              <a:rPr lang="en-US" sz="1800" b="1" u="sng" dirty="0" err="1">
                <a:latin typeface="Times New Roman" panose="02020603050405020304" pitchFamily="18" charset="0"/>
                <a:cs typeface="Times New Roman" panose="02020603050405020304" pitchFamily="18" charset="0"/>
              </a:rPr>
              <a:t>xuyên</a:t>
            </a:r>
            <a:r>
              <a:rPr lang="en-US" sz="1800" b="1" u="sng" dirty="0">
                <a:latin typeface="Times New Roman" panose="02020603050405020304" pitchFamily="18" charset="0"/>
                <a:cs typeface="Times New Roman" panose="02020603050405020304" pitchFamily="18" charset="0"/>
              </a:rPr>
              <a:t> </a:t>
            </a:r>
            <a:r>
              <a:rPr lang="en-US" sz="1800" b="1" u="sng" dirty="0" err="1">
                <a:latin typeface="Times New Roman" panose="02020603050405020304" pitchFamily="18" charset="0"/>
                <a:cs typeface="Times New Roman" panose="02020603050405020304" pitchFamily="18" charset="0"/>
              </a:rPr>
              <a:t>suốt</a:t>
            </a:r>
            <a:r>
              <a:rPr lang="en-US" sz="1800" b="1" dirty="0">
                <a:latin typeface="Times New Roman" panose="02020603050405020304" pitchFamily="18" charset="0"/>
                <a:cs typeface="Times New Roman" panose="02020603050405020304" pitchFamily="18" charset="0"/>
              </a:rPr>
              <a:t>: </a:t>
            </a:r>
            <a:r>
              <a:rPr lang="en-US" sz="1800" b="1" i="1" dirty="0">
                <a:latin typeface="Times New Roman" panose="02020603050405020304" pitchFamily="18" charset="0"/>
                <a:cs typeface="Times New Roman" panose="02020603050405020304" pitchFamily="18" charset="0"/>
              </a:rPr>
              <a:t>Con </a:t>
            </a:r>
            <a:r>
              <a:rPr lang="en-US" sz="1800" b="1" i="1" dirty="0" err="1">
                <a:latin typeface="Times New Roman" panose="02020603050405020304" pitchFamily="18" charset="0"/>
                <a:cs typeface="Times New Roman" panose="02020603050405020304" pitchFamily="18" charset="0"/>
              </a:rPr>
              <a:t>người</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là</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trung</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tâm</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của</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chính</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sách</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xã</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hội</a:t>
            </a:r>
            <a:endParaRPr lang="en-US" sz="1800" b="1" i="1" dirty="0">
              <a:latin typeface="Times New Roman" panose="02020603050405020304" pitchFamily="18" charset="0"/>
              <a:cs typeface="Times New Roman" panose="02020603050405020304" pitchFamily="18" charset="0"/>
            </a:endParaRPr>
          </a:p>
          <a:p>
            <a:pPr marL="461963" indent="-461963">
              <a:spcBef>
                <a:spcPts val="600"/>
              </a:spcBef>
              <a:buFont typeface="Wingdings" panose="05000000000000000000" pitchFamily="2" charset="2"/>
              <a:buChar char="à"/>
            </a:pPr>
            <a:r>
              <a:rPr lang="en-US" sz="1800" b="1" u="sng" spc="-50" dirty="0" err="1">
                <a:latin typeface="Times New Roman" panose="02020603050405020304" pitchFamily="18" charset="0"/>
                <a:cs typeface="Times New Roman" panose="02020603050405020304" pitchFamily="18" charset="0"/>
              </a:rPr>
              <a:t>Tất</a:t>
            </a:r>
            <a:r>
              <a:rPr lang="en-US" sz="1800" b="1" u="sng" spc="-50" dirty="0">
                <a:latin typeface="Times New Roman" panose="02020603050405020304" pitchFamily="18" charset="0"/>
                <a:cs typeface="Times New Roman" panose="02020603050405020304" pitchFamily="18" charset="0"/>
              </a:rPr>
              <a:t> </a:t>
            </a:r>
            <a:r>
              <a:rPr lang="en-US" sz="1800" b="1" u="sng" spc="-50" dirty="0" err="1">
                <a:latin typeface="Times New Roman" panose="02020603050405020304" pitchFamily="18" charset="0"/>
                <a:cs typeface="Times New Roman" panose="02020603050405020304" pitchFamily="18" charset="0"/>
              </a:rPr>
              <a:t>cả</a:t>
            </a:r>
            <a:r>
              <a:rPr lang="en-US" sz="1800" b="1" u="sng" spc="-50" dirty="0">
                <a:latin typeface="Times New Roman" panose="02020603050405020304" pitchFamily="18" charset="0"/>
                <a:cs typeface="Times New Roman" panose="02020603050405020304" pitchFamily="18" charset="0"/>
              </a:rPr>
              <a:t> </a:t>
            </a:r>
            <a:r>
              <a:rPr lang="en-US" sz="1800" b="1" u="sng" spc="-50" dirty="0" err="1">
                <a:latin typeface="Times New Roman" panose="02020603050405020304" pitchFamily="18" charset="0"/>
                <a:cs typeface="Times New Roman" panose="02020603050405020304" pitchFamily="18" charset="0"/>
              </a:rPr>
              <a:t>vì</a:t>
            </a:r>
            <a:r>
              <a:rPr lang="en-US" sz="1800" b="1" u="sng" spc="-50" dirty="0">
                <a:latin typeface="Times New Roman" panose="02020603050405020304" pitchFamily="18" charset="0"/>
                <a:cs typeface="Times New Roman" panose="02020603050405020304" pitchFamily="18" charset="0"/>
              </a:rPr>
              <a:t> con </a:t>
            </a:r>
            <a:r>
              <a:rPr lang="en-US" sz="1800" b="1" u="sng" spc="-50" dirty="0" err="1">
                <a:latin typeface="Times New Roman" panose="02020603050405020304" pitchFamily="18" charset="0"/>
                <a:cs typeface="Times New Roman" panose="02020603050405020304" pitchFamily="18" charset="0"/>
              </a:rPr>
              <a:t>người</a:t>
            </a:r>
            <a:r>
              <a:rPr lang="en-US" sz="1800" b="1" u="sng" spc="-50" dirty="0">
                <a:latin typeface="Times New Roman" panose="02020603050405020304" pitchFamily="18" charset="0"/>
                <a:cs typeface="Times New Roman" panose="02020603050405020304" pitchFamily="18" charset="0"/>
              </a:rPr>
              <a:t>, </a:t>
            </a:r>
            <a:r>
              <a:rPr lang="en-US" sz="1800" b="1" u="sng" spc="-50" dirty="0" err="1">
                <a:latin typeface="Times New Roman" panose="02020603050405020304" pitchFamily="18" charset="0"/>
                <a:cs typeface="Times New Roman" panose="02020603050405020304" pitchFamily="18" charset="0"/>
              </a:rPr>
              <a:t>vì</a:t>
            </a:r>
            <a:r>
              <a:rPr lang="en-US" sz="1800" b="1" u="sng" spc="-50" dirty="0">
                <a:latin typeface="Times New Roman" panose="02020603050405020304" pitchFamily="18" charset="0"/>
                <a:cs typeface="Times New Roman" panose="02020603050405020304" pitchFamily="18" charset="0"/>
              </a:rPr>
              <a:t> </a:t>
            </a:r>
            <a:r>
              <a:rPr lang="en-US" sz="1800" b="1" u="sng" spc="-50" dirty="0" err="1">
                <a:latin typeface="Times New Roman" panose="02020603050405020304" pitchFamily="18" charset="0"/>
                <a:cs typeface="Times New Roman" panose="02020603050405020304" pitchFamily="18" charset="0"/>
              </a:rPr>
              <a:t>Nhân</a:t>
            </a:r>
            <a:r>
              <a:rPr lang="en-US" sz="1800" b="1" u="sng" spc="-50" dirty="0">
                <a:latin typeface="Times New Roman" panose="02020603050405020304" pitchFamily="18" charset="0"/>
                <a:cs typeface="Times New Roman" panose="02020603050405020304" pitchFamily="18" charset="0"/>
              </a:rPr>
              <a:t> </a:t>
            </a:r>
            <a:r>
              <a:rPr lang="en-US" sz="1800" b="1" u="sng" spc="-50" dirty="0" err="1">
                <a:latin typeface="Times New Roman" panose="02020603050405020304" pitchFamily="18" charset="0"/>
                <a:cs typeface="Times New Roman" panose="02020603050405020304" pitchFamily="18" charset="0"/>
              </a:rPr>
              <a:t>dân</a:t>
            </a:r>
            <a:r>
              <a:rPr lang="en-US" sz="1800" b="1" spc="-50" dirty="0">
                <a:latin typeface="Times New Roman" panose="02020603050405020304" pitchFamily="18" charset="0"/>
                <a:cs typeface="Times New Roman" panose="02020603050405020304" pitchFamily="18" charset="0"/>
              </a:rPr>
              <a:t>: </a:t>
            </a:r>
            <a:r>
              <a:rPr lang="en-US" sz="1800" b="1" i="1" spc="-50" dirty="0" err="1">
                <a:latin typeface="Times New Roman" panose="02020603050405020304" pitchFamily="18" charset="0"/>
                <a:cs typeface="Times New Roman" panose="02020603050405020304" pitchFamily="18" charset="0"/>
              </a:rPr>
              <a:t>Lấy</a:t>
            </a:r>
            <a:r>
              <a:rPr lang="en-US" sz="1800" b="1" i="1" spc="-50" dirty="0">
                <a:latin typeface="Times New Roman" panose="02020603050405020304" pitchFamily="18" charset="0"/>
                <a:cs typeface="Times New Roman" panose="02020603050405020304" pitchFamily="18" charset="0"/>
              </a:rPr>
              <a:t> con </a:t>
            </a:r>
            <a:r>
              <a:rPr lang="en-US" sz="1800" b="1" i="1" spc="-50" dirty="0" err="1">
                <a:latin typeface="Times New Roman" panose="02020603050405020304" pitchFamily="18" charset="0"/>
                <a:cs typeface="Times New Roman" panose="02020603050405020304" pitchFamily="18" charset="0"/>
              </a:rPr>
              <a:t>người</a:t>
            </a:r>
            <a:r>
              <a:rPr lang="en-US" sz="1800" b="1" i="1" spc="-50" dirty="0">
                <a:latin typeface="Times New Roman" panose="02020603050405020304" pitchFamily="18" charset="0"/>
                <a:cs typeface="Times New Roman" panose="02020603050405020304" pitchFamily="18" charset="0"/>
              </a:rPr>
              <a:t> </a:t>
            </a:r>
            <a:r>
              <a:rPr lang="en-US" sz="1800" b="1" i="1" spc="-50" dirty="0" err="1">
                <a:latin typeface="Times New Roman" panose="02020603050405020304" pitchFamily="18" charset="0"/>
                <a:cs typeface="Times New Roman" panose="02020603050405020304" pitchFamily="18" charset="0"/>
              </a:rPr>
              <a:t>làm</a:t>
            </a:r>
            <a:r>
              <a:rPr lang="en-US" sz="1800" b="1" i="1" spc="-50" dirty="0">
                <a:latin typeface="Times New Roman" panose="02020603050405020304" pitchFamily="18" charset="0"/>
                <a:cs typeface="Times New Roman" panose="02020603050405020304" pitchFamily="18" charset="0"/>
              </a:rPr>
              <a:t> </a:t>
            </a:r>
            <a:r>
              <a:rPr lang="en-US" sz="1800" b="1" i="1" spc="-50" dirty="0" err="1">
                <a:latin typeface="Times New Roman" panose="02020603050405020304" pitchFamily="18" charset="0"/>
                <a:cs typeface="Times New Roman" panose="02020603050405020304" pitchFamily="18" charset="0"/>
              </a:rPr>
              <a:t>trung</a:t>
            </a:r>
            <a:r>
              <a:rPr lang="en-US" sz="1800" b="1" i="1" spc="-50" dirty="0">
                <a:latin typeface="Times New Roman" panose="02020603050405020304" pitchFamily="18" charset="0"/>
                <a:cs typeface="Times New Roman" panose="02020603050405020304" pitchFamily="18" charset="0"/>
              </a:rPr>
              <a:t> </a:t>
            </a:r>
            <a:r>
              <a:rPr lang="en-US" sz="1800" b="1" i="1" spc="-50" dirty="0" err="1">
                <a:latin typeface="Times New Roman" panose="02020603050405020304" pitchFamily="18" charset="0"/>
                <a:cs typeface="Times New Roman" panose="02020603050405020304" pitchFamily="18" charset="0"/>
              </a:rPr>
              <a:t>tâm</a:t>
            </a:r>
            <a:r>
              <a:rPr lang="en-US" sz="1800" b="1" i="1" spc="-50" dirty="0">
                <a:latin typeface="Times New Roman" panose="02020603050405020304" pitchFamily="18" charset="0"/>
                <a:cs typeface="Times New Roman" panose="02020603050405020304" pitchFamily="18" charset="0"/>
              </a:rPr>
              <a:t>, </a:t>
            </a:r>
            <a:r>
              <a:rPr lang="en-US" sz="1800" b="1" i="1" spc="-50" dirty="0" err="1">
                <a:latin typeface="Times New Roman" panose="02020603050405020304" pitchFamily="18" charset="0"/>
                <a:cs typeface="Times New Roman" panose="02020603050405020304" pitchFamily="18" charset="0"/>
              </a:rPr>
              <a:t>là</a:t>
            </a:r>
            <a:r>
              <a:rPr lang="en-US" sz="1800" b="1" i="1" spc="-50" dirty="0">
                <a:latin typeface="Times New Roman" panose="02020603050405020304" pitchFamily="18" charset="0"/>
                <a:cs typeface="Times New Roman" panose="02020603050405020304" pitchFamily="18" charset="0"/>
              </a:rPr>
              <a:t> </a:t>
            </a:r>
            <a:r>
              <a:rPr lang="en-US" sz="1800" b="1" i="1" spc="-50" dirty="0" err="1">
                <a:latin typeface="Times New Roman" panose="02020603050405020304" pitchFamily="18" charset="0"/>
                <a:cs typeface="Times New Roman" panose="02020603050405020304" pitchFamily="18" charset="0"/>
              </a:rPr>
              <a:t>chủ</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thể</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nguồn</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lực</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động</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lực</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quan</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trọng</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nhất</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và</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là</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mục</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tiêu</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của</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sự</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phát</a:t>
            </a:r>
            <a:r>
              <a:rPr lang="en-US" sz="1800" b="1" i="1" dirty="0">
                <a:latin typeface="Times New Roman" panose="02020603050405020304" pitchFamily="18" charset="0"/>
                <a:cs typeface="Times New Roman" panose="02020603050405020304" pitchFamily="18" charset="0"/>
              </a:rPr>
              <a:t> </a:t>
            </a:r>
            <a:r>
              <a:rPr lang="en-US" sz="1800" b="1" i="1" dirty="0" err="1">
                <a:latin typeface="Times New Roman" panose="02020603050405020304" pitchFamily="18" charset="0"/>
                <a:cs typeface="Times New Roman" panose="02020603050405020304" pitchFamily="18" charset="0"/>
              </a:rPr>
              <a:t>triển</a:t>
            </a:r>
            <a:endParaRPr lang="en-US" sz="1800" b="1" i="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600"/>
              </a:spcBef>
              <a:spcAft>
                <a:spcPts val="0"/>
              </a:spcAft>
              <a:buClrTx/>
              <a:buSzTx/>
              <a:buFont typeface="Wingdings" panose="05000000000000000000" pitchFamily="2" charset="2"/>
              <a:buNone/>
              <a:tabLst/>
              <a:defRPr/>
            </a:pPr>
            <a:r>
              <a:rPr lang="vi-VN" sz="1800" b="1" i="1" dirty="0">
                <a:effectLst/>
                <a:latin typeface="Times New Roman" panose="02020603050405020304" pitchFamily="18" charset="0"/>
                <a:ea typeface="Calibri" panose="020F0502020204030204" pitchFamily="34" charset="0"/>
                <a:cs typeface="Times New Roman" panose="02020603050405020304" pitchFamily="18" charset="0"/>
              </a:rPr>
              <a:t>CSXH là chính sách chăm lo cho con người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u="sng" dirty="0">
                <a:effectLst/>
                <a:latin typeface="Times New Roman" panose="02020603050405020304" pitchFamily="18" charset="0"/>
                <a:ea typeface="Calibri" panose="020F0502020204030204" pitchFamily="34" charset="0"/>
                <a:cs typeface="Times New Roman" panose="02020603050405020304" pitchFamily="18" charset="0"/>
              </a:rPr>
              <a:t>là nhiệm vụ thường xuyên, quan trọng của Đảng, </a:t>
            </a:r>
            <a:r>
              <a:rPr lang="vi-VN" sz="1800" u="sng" spc="40" dirty="0">
                <a:effectLst/>
                <a:latin typeface="Times New Roman" panose="02020603050405020304" pitchFamily="18" charset="0"/>
                <a:ea typeface="Calibri" panose="020F0502020204030204" pitchFamily="34" charset="0"/>
                <a:cs typeface="Times New Roman" panose="02020603050405020304" pitchFamily="18" charset="0"/>
              </a:rPr>
              <a:t>Nhà nước, của cả hệ thống chính trị và của toàn xã hội</a:t>
            </a:r>
            <a:r>
              <a:rPr lang="vi-VN" sz="1800" spc="40" dirty="0">
                <a:effectLst/>
                <a:latin typeface="Times New Roman" panose="02020603050405020304" pitchFamily="18" charset="0"/>
                <a:ea typeface="Calibri" panose="020F0502020204030204" pitchFamily="34" charset="0"/>
                <a:cs typeface="Times New Roman" panose="02020603050405020304" pitchFamily="18" charset="0"/>
              </a:rPr>
              <a:t>; thể hiện đặc trưng, bản chất tốt đẹp của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chế độ XHCN; </a:t>
            </a:r>
            <a:r>
              <a:rPr lang="vi-VN" sz="1800" u="sng" dirty="0">
                <a:effectLst/>
                <a:latin typeface="Times New Roman" panose="02020603050405020304" pitchFamily="18" charset="0"/>
                <a:ea typeface="Calibri" panose="020F0502020204030204" pitchFamily="34" charset="0"/>
                <a:cs typeface="Times New Roman" panose="02020603050405020304" pitchFamily="18" charset="0"/>
              </a:rPr>
              <a:t>tăng trưởng kinh tế gắn với bảo đảm chính sách xã hội</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tạo điều kiện để Nhân dân thụ hưởng thành quả của sự nghiệp đổi mới, phát triển đất nước, nâng cao chất lượng cuộc sống, góp phần xây dựng và bảo vệ Tổ quốc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600"/>
              </a:spcBef>
              <a:spcAft>
                <a:spcPts val="0"/>
              </a:spcAft>
              <a:buClrTx/>
              <a:buSzTx/>
              <a:buFont typeface="Wingdings" panose="05000000000000000000" pitchFamily="2" charset="2"/>
              <a:buNone/>
              <a:tabLst/>
              <a:defRPr/>
            </a:pPr>
            <a:r>
              <a:rPr lang="en-US" sz="1800" b="1" i="1" spc="-20" dirty="0" err="1">
                <a:effectLst/>
                <a:latin typeface="Times New Roman" panose="02020603050405020304" pitchFamily="18" charset="0"/>
                <a:ea typeface="Calibri" panose="020F0502020204030204" pitchFamily="34" charset="0"/>
              </a:rPr>
              <a:t>Chính</a:t>
            </a:r>
            <a:r>
              <a:rPr lang="en-US" sz="1800" b="1" i="1" spc="-20" dirty="0">
                <a:effectLst/>
                <a:latin typeface="Times New Roman" panose="02020603050405020304" pitchFamily="18" charset="0"/>
                <a:ea typeface="Calibri" panose="020F0502020204030204" pitchFamily="34" charset="0"/>
              </a:rPr>
              <a:t> </a:t>
            </a:r>
            <a:r>
              <a:rPr lang="en-US" sz="1800" b="1" i="1" spc="-20" dirty="0" err="1">
                <a:effectLst/>
                <a:latin typeface="Times New Roman" panose="02020603050405020304" pitchFamily="18" charset="0"/>
                <a:ea typeface="Calibri" panose="020F0502020204030204" pitchFamily="34" charset="0"/>
              </a:rPr>
              <a:t>sách</a:t>
            </a:r>
            <a:r>
              <a:rPr lang="en-US" sz="1800" b="1" i="1" spc="-20" dirty="0">
                <a:effectLst/>
                <a:latin typeface="Times New Roman" panose="02020603050405020304" pitchFamily="18" charset="0"/>
                <a:ea typeface="Calibri" panose="020F0502020204030204" pitchFamily="34" charset="0"/>
              </a:rPr>
              <a:t> </a:t>
            </a:r>
            <a:r>
              <a:rPr lang="en-US" sz="1800" b="1" i="1" spc="-20" dirty="0" err="1">
                <a:effectLst/>
                <a:latin typeface="Times New Roman" panose="02020603050405020304" pitchFamily="18" charset="0"/>
                <a:ea typeface="Calibri" panose="020F0502020204030204" pitchFamily="34" charset="0"/>
              </a:rPr>
              <a:t>xã</a:t>
            </a:r>
            <a:r>
              <a:rPr lang="en-US" sz="1800" b="1" i="1" spc="-20" dirty="0">
                <a:effectLst/>
                <a:latin typeface="Times New Roman" panose="02020603050405020304" pitchFamily="18" charset="0"/>
                <a:ea typeface="Calibri" panose="020F0502020204030204" pitchFamily="34" charset="0"/>
              </a:rPr>
              <a:t> </a:t>
            </a:r>
            <a:r>
              <a:rPr lang="en-US" sz="1800" b="1" i="1" spc="-20" dirty="0" err="1">
                <a:effectLst/>
                <a:latin typeface="Times New Roman" panose="02020603050405020304" pitchFamily="18" charset="0"/>
                <a:ea typeface="Calibri" panose="020F0502020204030204" pitchFamily="34" charset="0"/>
              </a:rPr>
              <a:t>hội</a:t>
            </a:r>
            <a:r>
              <a:rPr lang="vi-VN" sz="1800" b="1" i="1" spc="-20" dirty="0">
                <a:effectLst/>
                <a:latin typeface="Times New Roman" panose="02020603050405020304" pitchFamily="18" charset="0"/>
                <a:ea typeface="Calibri" panose="020F0502020204030204" pitchFamily="34" charset="0"/>
              </a:rPr>
              <a:t> là lĩnh vực lớn, phạm vi rộng, có ý nghĩa rất quan trọng</a:t>
            </a:r>
            <a:r>
              <a:rPr lang="vi-VN" sz="1800" spc="-20" dirty="0">
                <a:effectLst/>
                <a:latin typeface="Times New Roman" panose="02020603050405020304" pitchFamily="18" charset="0"/>
                <a:ea typeface="Calibri" panose="020F0502020204030204" pitchFamily="34" charset="0"/>
              </a:rPr>
              <a:t>, ảnh hưởng đến tất cả các tầng lớp </a:t>
            </a:r>
            <a:r>
              <a:rPr lang="en-US" sz="1800" spc="-20" dirty="0">
                <a:effectLst/>
                <a:latin typeface="Times New Roman" panose="02020603050405020304" pitchFamily="18" charset="0"/>
                <a:ea typeface="Calibri" panose="020F0502020204030204" pitchFamily="34" charset="0"/>
              </a:rPr>
              <a:t>N</a:t>
            </a:r>
            <a:r>
              <a:rPr lang="vi-VN" sz="1800" spc="-20" dirty="0">
                <a:effectLst/>
                <a:latin typeface="Times New Roman" panose="02020603050405020304" pitchFamily="18" charset="0"/>
                <a:ea typeface="Calibri" panose="020F0502020204030204" pitchFamily="34" charset="0"/>
              </a:rPr>
              <a:t>hân dân và toàn xã hội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ngay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chạy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đô</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nảy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ô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nhiễm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giàu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rủi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thay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thay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kịp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tay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giàu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Tỷ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lẹ</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tuổi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65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tuổi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lên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được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ước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sẽ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7%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lên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15%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năm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2035,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điều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này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thức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lớn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có ý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rất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đê</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trì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tốc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đọ</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tê</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suất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đòi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đổi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hậu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lớn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Việt</a:t>
            </a:r>
            <a:r>
              <a:rPr lang="en-US" sz="1800" dirty="0">
                <a:effectLst/>
                <a:latin typeface="Times New Roman" panose="02020603050405020304" pitchFamily="18" charset="0"/>
                <a:ea typeface="Calibri" panose="020F0502020204030204" pitchFamily="34" charset="0"/>
              </a:rPr>
              <a:t> Nam (</a:t>
            </a:r>
            <a:r>
              <a:rPr lang="en-US" sz="1800" dirty="0" err="1">
                <a:effectLst/>
                <a:latin typeface="Times New Roman" panose="02020603050405020304" pitchFamily="18" charset="0"/>
                <a:ea typeface="Calibri" panose="020F0502020204030204" pitchFamily="34" charset="0"/>
              </a:rPr>
              <a:t>Khoảng</a:t>
            </a:r>
            <a:r>
              <a:rPr lang="en-US" sz="1800" dirty="0">
                <a:effectLst/>
                <a:latin typeface="Times New Roman" panose="02020603050405020304" pitchFamily="18" charset="0"/>
                <a:ea typeface="Calibri" panose="020F0502020204030204" pitchFamily="34" charset="0"/>
              </a:rPr>
              <a:t> 60% </a:t>
            </a:r>
            <a:r>
              <a:rPr lang="en-US" sz="1800" dirty="0" err="1">
                <a:effectLst/>
                <a:latin typeface="Times New Roman" panose="02020603050405020304" pitchFamily="18" charset="0"/>
                <a:ea typeface="Calibri" panose="020F0502020204030204" pitchFamily="34" charset="0"/>
              </a:rPr>
              <a:t>diện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đất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va</a:t>
            </a:r>
            <a:r>
              <a:rPr lang="en-US" sz="1800" dirty="0">
                <a:effectLst/>
                <a:latin typeface="Times New Roman" panose="02020603050405020304" pitchFamily="18" charset="0"/>
                <a:ea typeface="Calibri" panose="020F0502020204030204" pitchFamily="34" charset="0"/>
              </a:rPr>
              <a:t>̀ 70% </a:t>
            </a:r>
            <a:r>
              <a:rPr lang="en-US" sz="1800" dirty="0" err="1">
                <a:effectLst/>
                <a:latin typeface="Times New Roman" panose="02020603050405020304" pitchFamily="18" charset="0"/>
                <a:ea typeface="Calibri" panose="020F0502020204030204" pitchFamily="34" charset="0"/>
              </a:rPr>
              <a:t>dân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sô</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của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Việt</a:t>
            </a:r>
            <a:r>
              <a:rPr lang="en-US" sz="1800" dirty="0">
                <a:effectLst/>
                <a:latin typeface="Times New Roman" panose="02020603050405020304" pitchFamily="18" charset="0"/>
                <a:ea typeface="Calibri" panose="020F0502020204030204" pitchFamily="34" charset="0"/>
              </a:rPr>
              <a:t> Nam </a:t>
            </a:r>
            <a:r>
              <a:rPr lang="en-US" sz="1800" dirty="0" err="1">
                <a:effectLst/>
                <a:latin typeface="Times New Roman" panose="02020603050405020304" pitchFamily="18" charset="0"/>
                <a:ea typeface="Calibri" panose="020F0502020204030204" pitchFamily="34" charset="0"/>
              </a:rPr>
              <a:t>phải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hứng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chịu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nhiều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thiên</a:t>
            </a:r>
            <a:r>
              <a:rPr lang="en-US" sz="1800" dirty="0">
                <a:effectLst/>
                <a:latin typeface="Times New Roman" panose="02020603050405020304" pitchFamily="18" charset="0"/>
                <a:ea typeface="Calibri" panose="020F0502020204030204" pitchFamily="34" charset="0"/>
              </a:rPr>
              <a:t> tai),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đang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theo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chiều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ngày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tăng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những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thập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làm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tăng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thêm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mối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trước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các</a:t>
            </a:r>
            <a:r>
              <a:rPr lang="en-US" sz="1800" dirty="0">
                <a:effectLst/>
                <a:latin typeface="Times New Roman" panose="02020603050405020304" pitchFamily="18" charset="0"/>
                <a:ea typeface="Calibri" panose="020F0502020204030204" pitchFamily="34" charset="0"/>
              </a:rPr>
              <a:t> cú </a:t>
            </a:r>
            <a:r>
              <a:rPr lang="en-US" sz="1800" dirty="0" err="1">
                <a:effectLst/>
                <a:latin typeface="Times New Roman" panose="02020603050405020304" pitchFamily="18" charset="0"/>
                <a:ea typeface="Calibri" panose="020F0502020204030204" pitchFamily="34" charset="0"/>
              </a:rPr>
              <a:t>sốc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đình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kinh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tê</a:t>
            </a:r>
            <a:r>
              <a:rPr lang="en-US" sz="1800" dirty="0">
                <a:effectLst/>
                <a:latin typeface="Times New Roman" panose="02020603050405020304" pitchFamily="18" charset="0"/>
                <a:ea typeface="Calibri" panose="020F0502020204030204" pitchFamily="34" charset="0"/>
              </a:rPr>
              <a:t>́. Trong </a:t>
            </a:r>
            <a:r>
              <a:rPr lang="en-US" sz="1800" dirty="0" err="1">
                <a:effectLst/>
                <a:latin typeface="Times New Roman" panose="02020603050405020304" pitchFamily="18" charset="0"/>
                <a:ea typeface="Calibri" panose="020F0502020204030204" pitchFamily="34" charset="0"/>
              </a:rPr>
              <a:t>khi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hẹ</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thống</a:t>
            </a:r>
            <a:r>
              <a:rPr lang="en-US" sz="1800" dirty="0">
                <a:effectLst/>
                <a:latin typeface="Times New Roman" panose="02020603050405020304" pitchFamily="18" charset="0"/>
                <a:ea typeface="Calibri" panose="020F0502020204030204" pitchFamily="34" charset="0"/>
              </a:rPr>
              <a:t> ASXH </a:t>
            </a:r>
            <a:r>
              <a:rPr lang="en-US" sz="1800" dirty="0" err="1">
                <a:effectLst/>
                <a:latin typeface="Times New Roman" panose="02020603050405020304" pitchFamily="18" charset="0"/>
                <a:ea typeface="Calibri" panose="020F0502020204030204" pitchFamily="34" charset="0"/>
              </a:rPr>
              <a:t>vẫn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chưa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đu</a:t>
            </a:r>
            <a:r>
              <a:rPr lang="en-US" sz="1800" dirty="0">
                <a:effectLst/>
                <a:latin typeface="Times New Roman" panose="02020603050405020304" pitchFamily="18" charset="0"/>
                <a:ea typeface="Calibri" panose="020F0502020204030204" pitchFamily="34" charset="0"/>
              </a:rPr>
              <a:t>̉ khả </a:t>
            </a:r>
            <a:r>
              <a:rPr lang="en-US" sz="1800" dirty="0" err="1">
                <a:effectLst/>
                <a:latin typeface="Times New Roman" panose="02020603050405020304" pitchFamily="18" charset="0"/>
                <a:ea typeface="Calibri" panose="020F0502020204030204" pitchFamily="34" charset="0"/>
              </a:rPr>
              <a:t>năng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thích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ứng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đê</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ứng</a:t>
            </a:r>
            <a:r>
              <a:rPr lang="en-US" sz="1800" dirty="0">
                <a:effectLst/>
                <a:latin typeface="Times New Roman" panose="02020603050405020304" pitchFamily="18" charset="0"/>
                <a:ea typeface="Calibri" panose="020F0502020204030204" pitchFamily="34" charset="0"/>
              </a:rPr>
              <a:t> phó </a:t>
            </a:r>
            <a:r>
              <a:rPr lang="en-US" sz="1800" dirty="0" err="1">
                <a:effectLst/>
                <a:latin typeface="Times New Roman" panose="02020603050405020304" pitchFamily="18" charset="0"/>
                <a:ea typeface="Calibri" panose="020F0502020204030204" pitchFamily="34" charset="0"/>
              </a:rPr>
              <a:t>với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thảm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cú</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diện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ngoài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biện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pháp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cứu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truyền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Ngoài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vấn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đề</a:t>
            </a:r>
            <a:r>
              <a:rPr lang="en-US" sz="1800" dirty="0">
                <a:effectLst/>
                <a:latin typeface="Times New Roman" panose="02020603050405020304" pitchFamily="18" charset="0"/>
                <a:ea typeface="Calibri" panose="020F0502020204030204" pitchFamily="34" charset="0"/>
              </a:rPr>
              <a:t> an </a:t>
            </a:r>
            <a:r>
              <a:rPr lang="en-US" sz="1800" dirty="0" err="1">
                <a:effectLst/>
                <a:latin typeface="Times New Roman" panose="02020603050405020304" pitchFamily="18" charset="0"/>
                <a:ea typeface="Calibri" panose="020F0502020204030204" pitchFamily="34" charset="0"/>
              </a:rPr>
              <a:t>ninh</a:t>
            </a:r>
            <a:r>
              <a:rPr lang="en-US" sz="1800" dirty="0">
                <a:effectLst/>
                <a:latin typeface="Times New Roman" panose="02020603050405020304" pitchFamily="18" charset="0"/>
                <a:ea typeface="Calibri" panose="020F0502020204030204" pitchFamily="34" charset="0"/>
              </a:rPr>
              <a:t> phi </a:t>
            </a:r>
            <a:r>
              <a:rPr lang="en-US" sz="1800" dirty="0" err="1">
                <a:effectLst/>
                <a:latin typeface="Times New Roman" panose="02020603050405020304" pitchFamily="18" charset="0"/>
                <a:ea typeface="Calibri" panose="020F0502020204030204" pitchFamily="34" charset="0"/>
              </a:rPr>
              <a:t>truyền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thống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cũng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đang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mạnh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mẽ</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người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làm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nảy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sinh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nhiều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vấn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tăng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rủi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mâu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thuẫn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xung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biến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đổi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theo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chiều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hướng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cực</a:t>
            </a:r>
            <a:r>
              <a:rPr lang="en-US" sz="1800" dirty="0">
                <a:effectLst/>
                <a:latin typeface="Times New Roman" panose="02020603050405020304" pitchFamily="18" charset="0"/>
                <a:ea typeface="Calibri" panose="020F0502020204030204" pitchFamily="34" charset="0"/>
              </a:rPr>
              <a:t>.</a:t>
            </a:r>
            <a:endParaRPr lang="en-US" sz="1800" b="1" dirty="0">
              <a:latin typeface="Times New Roman" panose="02020603050405020304" pitchFamily="18"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3</a:t>
            </a:fld>
            <a:endParaRPr lang="en-US"/>
          </a:p>
        </p:txBody>
      </p:sp>
    </p:spTree>
    <p:extLst>
      <p:ext uri="{BB962C8B-B14F-4D97-AF65-F5344CB8AC3E}">
        <p14:creationId xmlns:p14="http://schemas.microsoft.com/office/powerpoint/2010/main" val="3933936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II. TÍNH CẤP THIẾT PHẢI BAN HÀNH NGHỊ QUYẾT ĐỔI MỚI, NÂNG CAO CHẤT LƯỢNG CHÍNH SÁCH XÃ HỘI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Sau 10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15/NQ-TW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đòi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Trong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Trung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ban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nhau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tiền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ngoại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Do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lớn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ban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2030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tầm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nhìn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2045,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XHCN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lo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lòng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xu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rPr>
              <a:t>(3) Tinh </a:t>
            </a:r>
            <a:r>
              <a:rPr lang="en-US" sz="1800" dirty="0" err="1">
                <a:effectLst/>
                <a:latin typeface="Times New Roman" panose="02020603050405020304" pitchFamily="18" charset="0"/>
                <a:ea typeface="Calibri" panose="020F0502020204030204" pitchFamily="34" charset="0"/>
              </a:rPr>
              <a:t>thần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Nghị</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quyết</a:t>
            </a:r>
            <a:r>
              <a:rPr lang="en-US" sz="1800" b="1"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TimesNewRomanPSMT"/>
              </a:rPr>
              <a:t>Đại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XIII </a:t>
            </a:r>
            <a:r>
              <a:rPr lang="en-US" sz="1800" dirty="0" err="1">
                <a:effectLst/>
                <a:latin typeface="Times New Roman" panose="02020603050405020304" pitchFamily="18" charset="0"/>
                <a:ea typeface="TimesNewRomanPSMT"/>
              </a:rPr>
              <a:t>và</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các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Nghị</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quyết</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của</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Đảng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nhấn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mạnh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Nhận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thức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đầy</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đủ</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và</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bảo</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đảm</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định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hướng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chủ</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nghĩa</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trong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các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chính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sách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Tăng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cường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quản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lý</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phát</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triển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bảo</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đảm</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tiến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bộ</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và</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công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bằng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tính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bền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vững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trong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các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chính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sách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nhất</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là</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phúc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lợi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an </a:t>
            </a:r>
            <a:r>
              <a:rPr lang="en-US" sz="1800" dirty="0" err="1">
                <a:effectLst/>
                <a:latin typeface="Times New Roman" panose="02020603050405020304" pitchFamily="18" charset="0"/>
                <a:ea typeface="TimesNewRomanPSMT"/>
              </a:rPr>
              <a:t>ninh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an </a:t>
            </a:r>
            <a:r>
              <a:rPr lang="en-US" sz="1800" dirty="0" err="1">
                <a:effectLst/>
                <a:latin typeface="Times New Roman" panose="02020603050405020304" pitchFamily="18" charset="0"/>
                <a:ea typeface="TimesNewRomanPSMT"/>
              </a:rPr>
              <a:t>ninh</a:t>
            </a:r>
            <a:r>
              <a:rPr lang="en-US" sz="1800" dirty="0">
                <a:effectLst/>
                <a:latin typeface="Times New Roman" panose="02020603050405020304" pitchFamily="18" charset="0"/>
                <a:ea typeface="TimesNewRomanPSMT"/>
              </a:rPr>
              <a:t> con </a:t>
            </a:r>
            <a:r>
              <a:rPr lang="en-US" sz="1800" dirty="0" err="1">
                <a:effectLst/>
                <a:latin typeface="Times New Roman" panose="02020603050405020304" pitchFamily="18" charset="0"/>
                <a:ea typeface="TimesNewRomanPSMT"/>
              </a:rPr>
              <a:t>người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Triển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khai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đồng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bộ</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toàn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diện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các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mục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tiêu</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kinh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tế</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tiến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bộ</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công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bằng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và</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môi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trường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trên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cơ</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sở</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đó</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đổi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mới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phân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bổ</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nguồn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lực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hợp</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lý</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để</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nâng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cao</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hiệu</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quả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phát</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triển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Xây</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dựng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và</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thực</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hiện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đồng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bộ</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thể</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chế</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chính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sách</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phát</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triển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quản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lý</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phát</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triển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xã</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hội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bền</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vững</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hài</a:t>
            </a:r>
            <a:r>
              <a:rPr lang="en-US" sz="1800" dirty="0">
                <a:effectLst/>
                <a:latin typeface="Times New Roman" panose="02020603050405020304" pitchFamily="18" charset="0"/>
                <a:ea typeface="TimesNewRomanPSMT"/>
              </a:rPr>
              <a:t> </a:t>
            </a:r>
            <a:r>
              <a:rPr lang="en-US" sz="1800" dirty="0" err="1">
                <a:effectLst/>
                <a:latin typeface="Times New Roman" panose="02020603050405020304" pitchFamily="18" charset="0"/>
                <a:ea typeface="TimesNewRomanPSMT"/>
              </a:rPr>
              <a:t>hòa</a:t>
            </a:r>
            <a:r>
              <a:rPr lang="en-US" sz="1800" dirty="0">
                <a:effectLst/>
                <a:latin typeface="Times New Roman" panose="02020603050405020304" pitchFamily="18" charset="0"/>
                <a:ea typeface="TimesNewRomanPSM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4</a:t>
            </a:fld>
            <a:endParaRPr lang="en-US"/>
          </a:p>
        </p:txBody>
      </p:sp>
    </p:spTree>
    <p:extLst>
      <p:ext uri="{BB962C8B-B14F-4D97-AF65-F5344CB8AC3E}">
        <p14:creationId xmlns:p14="http://schemas.microsoft.com/office/powerpoint/2010/main" val="1898892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cứ</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trị</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XIII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gần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đặt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luật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lập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môi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thuận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mọi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lấy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vì</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ích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15-NQ/TW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01/6/2012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2012- 2020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phấn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2015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đình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hơn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2020,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sạch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góp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đẳng</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phúc</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29-NQ/TW,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4/11/2013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8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mẽ</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càng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hơn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tiềm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mỗi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nền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Phấn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2030,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nền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20-NQ/TW,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25/11/2017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6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XII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sóc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khỏe</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khoẻ</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tầm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vóc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thọ</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nền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mọi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sóc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khoẻ</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21-NQ/TW,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25/11/2017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6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XII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mô</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bổ</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đặt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mối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Duy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chắc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thay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tỉ</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nhiên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góp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nhanh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27-NQ/TW,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21/5/2018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khoá</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XII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tiền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vũ</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đặt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tiền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tiễn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nền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ổn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phóng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sức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sản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đình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28-NQ/TW,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23/5/2018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khoá</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XII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trụ</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cột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chắc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tới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linh</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5"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5"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(6)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XIII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vẻ</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vang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nặng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phấn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2025,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vượt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2030,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2045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Đây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nặng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”SDG”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Liên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Nguyễn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Phú</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8,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khoá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XIII,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ổn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ổn</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phúc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5</a:t>
            </a:fld>
            <a:endParaRPr lang="en-US"/>
          </a:p>
        </p:txBody>
      </p:sp>
    </p:spTree>
    <p:extLst>
      <p:ext uri="{BB962C8B-B14F-4D97-AF65-F5344CB8AC3E}">
        <p14:creationId xmlns:p14="http://schemas.microsoft.com/office/powerpoint/2010/main" val="1551583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cứ</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tiễn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15-NQ/TW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42-NQ/TW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thắn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kém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Thành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tựu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Sau 10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15-NQ/TW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khắp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mọi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miền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thay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giữ</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hòa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đem</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niềm</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lòng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XHCN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lãnh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dài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mang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lịch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lan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tỏa</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rệt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15-NQ/TW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ngoặt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Bí</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đúc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trương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thừa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iệc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dần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gắn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hòa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nòng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cốt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sang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đạo</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đôi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giành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chi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bối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giành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tổng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chi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a:t>
            </a:r>
            <a:r>
              <a:rPr lang="en-US" sz="1800" i="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tới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vi-VN"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công bằng, toàn diện, bao trùm, ti</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ệm</a:t>
            </a:r>
            <a:r>
              <a:rPr lang="vi-VN"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cận các tiêu chuẩn quốc tế, cơ bản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quyền an sinh của người dân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góp phần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ổn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trị</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trật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vi-VN"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vi-VN"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ngày</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càng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nòng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cốt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ngừa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giảm</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khắc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phục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rủi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ro</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Covid-19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thiên</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tai,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bão</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lũ</a:t>
            </a:r>
            <a:r>
              <a:rPr lang="en-US" sz="18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kỷ</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Liên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Trong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vòng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thọ</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73,8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(HDI)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vượt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bậc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0,703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2021,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127/187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2012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115/191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2021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xếp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Liên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6</a:t>
            </a:fld>
            <a:endParaRPr lang="en-US"/>
          </a:p>
        </p:txBody>
      </p:sp>
    </p:spTree>
    <p:extLst>
      <p:ext uri="{BB962C8B-B14F-4D97-AF65-F5344CB8AC3E}">
        <p14:creationId xmlns:p14="http://schemas.microsoft.com/office/powerpoint/2010/main" val="2820918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ối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nay,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9,2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1,2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ưu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dứt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gặp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ở (339.116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96,7%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98,6%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hơn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cư</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tồn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đọng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cốt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sĩ</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danh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sĩ</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bổ</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nâng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trang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ghi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sĩ</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bật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kỷ</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Liên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Nam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60%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1986,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ngoạn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xuống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2022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cận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chiều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2020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3,5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2010].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ổn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4%;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2022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26,2%].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ngừng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2022,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38,08%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31,18%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nguyện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rệt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1,46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kịp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gặp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rủi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tai,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xuyên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hàng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3,3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triệu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2022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chiếm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3,5%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Covid-19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đôi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spc="-1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t</a:t>
            </a:r>
            <a:r>
              <a:rPr lang="vi-VN" sz="1800" i="1" spc="-10" dirty="0">
                <a:effectLst/>
                <a:latin typeface="Times New Roman" panose="02020603050405020304" pitchFamily="18" charset="0"/>
                <a:ea typeface="Calibri" panose="020F0502020204030204" pitchFamily="34" charset="0"/>
                <a:cs typeface="Times New Roman" panose="02020603050405020304" pitchFamily="18" charset="0"/>
              </a:rPr>
              <a:t>rong 3 năm qua đã nhanh chóng, kịp thời triển khai 4 gói cứu trợ chưa từng có tiền lệ, với số tiền trên 120 ngàn tỷ đồng và trên 200 ngàn tấn gạo hỗ trợ cho trên 68 triệu lượt người)</a:t>
            </a:r>
            <a:r>
              <a:rPr lang="en-US" sz="1800" i="1" spc="-1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nhanh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hính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phổ</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cập</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18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phổ</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mầm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non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tiểu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99%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2015,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95%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2020,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15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97,85%].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2022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92%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tiêm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chủng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90%,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tuổi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nhẹ</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10,8%;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mắc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176/100.000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đô</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cải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hết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2020,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hỗ</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chỗ</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648.000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18.000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nghìn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tránh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lũ</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miền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Trung, 52.000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lũ</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Cửu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Long, 323.000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nghèo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hoàn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cuối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2021,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thôn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90%,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54%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sạch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Tiếp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cận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thông</a:t>
            </a:r>
            <a:r>
              <a:rPr lang="en-US" sz="1800" dirty="0">
                <a:effectLst/>
                <a:latin typeface="Times New Roman" panose="02020603050405020304" pitchFamily="18" charset="0"/>
                <a:ea typeface="Calibri" panose="020F0502020204030204" pitchFamily="34" charset="0"/>
              </a:rPr>
              <a:t> tin: </a:t>
            </a:r>
            <a:r>
              <a:rPr lang="en-US" sz="1800" dirty="0" err="1">
                <a:effectLst/>
                <a:latin typeface="Times New Roman" panose="02020603050405020304" pitchFamily="18" charset="0"/>
                <a:ea typeface="Calibri" panose="020F0502020204030204" pitchFamily="34" charset="0"/>
              </a:rPr>
              <a:t>Từ</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năm</a:t>
            </a:r>
            <a:r>
              <a:rPr lang="en-US" sz="1800" dirty="0">
                <a:effectLst/>
                <a:latin typeface="Times New Roman" panose="02020603050405020304" pitchFamily="18" charset="0"/>
                <a:ea typeface="Calibri" panose="020F0502020204030204" pitchFamily="34" charset="0"/>
              </a:rPr>
              <a:t> 2016 </a:t>
            </a:r>
            <a:r>
              <a:rPr lang="en-US" sz="1800" dirty="0" err="1">
                <a:effectLst/>
                <a:latin typeface="Times New Roman" panose="02020603050405020304" pitchFamily="18" charset="0"/>
                <a:ea typeface="Calibri" panose="020F0502020204030204" pitchFamily="34" charset="0"/>
              </a:rPr>
              <a:t>đã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hoàn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mục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tiêu</a:t>
            </a:r>
            <a:r>
              <a:rPr lang="en-US" sz="1800" dirty="0">
                <a:effectLst/>
                <a:latin typeface="Times New Roman" panose="02020603050405020304" pitchFamily="18" charset="0"/>
                <a:ea typeface="Calibri" panose="020F0502020204030204" pitchFamily="34" charset="0"/>
              </a:rPr>
              <a:t> 100%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miền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núi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vùng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sâu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vùng</a:t>
            </a:r>
            <a:r>
              <a:rPr lang="en-US" sz="1800" dirty="0">
                <a:effectLst/>
                <a:latin typeface="Times New Roman" panose="02020603050405020304" pitchFamily="18" charset="0"/>
                <a:ea typeface="Calibri" panose="020F0502020204030204" pitchFamily="34" charset="0"/>
              </a:rPr>
              <a:t> xa, </a:t>
            </a:r>
            <a:r>
              <a:rPr lang="en-US" sz="1800" dirty="0" err="1">
                <a:effectLst/>
                <a:latin typeface="Times New Roman" panose="02020603050405020304" pitchFamily="18" charset="0"/>
                <a:ea typeface="Calibri" panose="020F0502020204030204" pitchFamily="34" charset="0"/>
              </a:rPr>
              <a:t>biên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hải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đảo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phủ</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sóng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thanh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mặt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đất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truyền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mặt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đất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năm</a:t>
            </a:r>
            <a:r>
              <a:rPr lang="en-US" sz="1800" dirty="0">
                <a:effectLst/>
                <a:latin typeface="Times New Roman" panose="02020603050405020304" pitchFamily="18" charset="0"/>
                <a:ea typeface="Calibri" panose="020F0502020204030204" pitchFamily="34" charset="0"/>
              </a:rPr>
              <a:t> 2020, 100%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truyền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thanh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xã</a:t>
            </a:r>
            <a:r>
              <a:rPr lang="en-US" sz="1800" dirty="0">
                <a:effectLst/>
                <a:latin typeface="Times New Roman" panose="02020603050405020304" pitchFamily="18" charset="0"/>
                <a:ea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7</a:t>
            </a:fld>
            <a:endParaRPr lang="en-US"/>
          </a:p>
        </p:txBody>
      </p:sp>
    </p:spTree>
    <p:extLst>
      <p:ext uri="{BB962C8B-B14F-4D97-AF65-F5344CB8AC3E}">
        <p14:creationId xmlns:p14="http://schemas.microsoft.com/office/powerpoint/2010/main" val="2590308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Tuy</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nhiên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Trung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ương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thẳng</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thắn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nhìn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kém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Kết quả giảm nghèo có nơi, có lúc chưa vững chắc, nguy cơ tái nghèo còn cao, phân hoá giàu-nghèo có xu hướng gia tăng; đời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phận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còn khó khăn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nhất là ở vùng sâu, vùng xa, vùng đồng bào dân tộc thiểu số, vùng thường xuyên bị thiên tai; khoảng cách phát triển giữa các địa phương, vùng, miền còn lớn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Thị trường lao động phát triển chưa đồng bộ, lao động khu vực phi chính thức còn lớn, đột phá về nguồn nhân lực, nhất là nhân lực chất lượng cao chuyển biến chưa rõ nét; giáo dục nghề nghiệp và giáo dục đại học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P</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hạm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vi 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khả năng giải quyết rủi ro của các chính sách xã hội còn thấp.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nguyện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chậm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trốn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đóng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hiểm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vẫn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kéo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d</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à</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rút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BHXH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xu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xuyên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hẹp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trợ</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nb-NO" sz="1800" i="1" dirty="0">
                <a:effectLst/>
                <a:latin typeface="Times New Roman" panose="02020603050405020304" pitchFamily="18" charset="0"/>
                <a:ea typeface="Calibri" panose="020F0502020204030204" pitchFamily="34" charset="0"/>
                <a:cs typeface="Times New Roman" panose="02020603050405020304" pitchFamily="18" charset="0"/>
              </a:rPr>
              <a:t>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hiếu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chê</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hô</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ứng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phó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với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cú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sốc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diện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rộng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Nhân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y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phó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bệnh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dinh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dưỡng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xa,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bào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khăn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nông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thôn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sạch</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S</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ố</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dịch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sâu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xa,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tộc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thấp</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ES_tradnl"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ác dịch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bạo lực</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bạo</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đình</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tại cộng đồng,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buôn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bán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cai</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nghiện ma túy</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toàn</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diện</a:t>
            </a:r>
            <a:r>
              <a:rPr lang="vi-VN"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y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thiếu</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chất</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phổ</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mặt</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hạn</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chế</a:t>
            </a:r>
            <a:r>
              <a:rPr lang="fr-F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600"/>
              </a:spcBef>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8</a:t>
            </a:fld>
            <a:endParaRPr lang="en-US"/>
          </a:p>
        </p:txBody>
      </p:sp>
    </p:spTree>
    <p:extLst>
      <p:ext uri="{BB962C8B-B14F-4D97-AF65-F5344CB8AC3E}">
        <p14:creationId xmlns:p14="http://schemas.microsoft.com/office/powerpoint/2010/main" val="1548561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Bef>
                <a:spcPts val="600"/>
              </a:spcBef>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spcBef>
                <a:spcPts val="600"/>
              </a:spcBef>
              <a:buFont typeface="Wingdings" panose="05000000000000000000" pitchFamily="2" charset="2"/>
              <a:buChar char="§"/>
            </a:pPr>
            <a:r>
              <a:rPr lang="en-US" sz="1800" spc="-70" dirty="0" err="1">
                <a:effectLst/>
                <a:latin typeface="Times New Roman" panose="02020603050405020304" pitchFamily="18" charset="0"/>
                <a:ea typeface="Calibri" panose="020F0502020204030204" pitchFamily="34" charset="0"/>
              </a:rPr>
              <a:t>Sự</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lãnh</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đạo</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chỉ</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đạo</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sâu</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sát</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kịp</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thời</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của</a:t>
            </a:r>
            <a:r>
              <a:rPr lang="en-US" sz="1800" spc="-70" dirty="0">
                <a:effectLst/>
                <a:latin typeface="Times New Roman" panose="02020603050405020304" pitchFamily="18" charset="0"/>
                <a:ea typeface="Calibri" panose="020F0502020204030204" pitchFamily="34" charset="0"/>
              </a:rPr>
              <a:t> Ban </a:t>
            </a:r>
            <a:r>
              <a:rPr lang="en-US" sz="1800" spc="-70" dirty="0" err="1">
                <a:effectLst/>
                <a:latin typeface="Times New Roman" panose="02020603050405020304" pitchFamily="18" charset="0"/>
                <a:ea typeface="Calibri" panose="020F0502020204030204" pitchFamily="34" charset="0"/>
              </a:rPr>
              <a:t>Chấp</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hành</a:t>
            </a:r>
            <a:r>
              <a:rPr lang="en-US" sz="1800" spc="-70" dirty="0">
                <a:effectLst/>
                <a:latin typeface="Times New Roman" panose="02020603050405020304" pitchFamily="18" charset="0"/>
                <a:ea typeface="Calibri" panose="020F0502020204030204" pitchFamily="34" charset="0"/>
              </a:rPr>
              <a:t> Trung </a:t>
            </a:r>
            <a:r>
              <a:rPr lang="en-US" sz="1800" spc="-70" dirty="0" err="1">
                <a:effectLst/>
                <a:latin typeface="Times New Roman" panose="02020603050405020304" pitchFamily="18" charset="0"/>
                <a:ea typeface="Calibri" panose="020F0502020204030204" pitchFamily="34" charset="0"/>
              </a:rPr>
              <a:t>ương</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Đảng</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mà</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trực</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tiếp</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thường</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xuyên</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là</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Bộ</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Chính</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trị</a:t>
            </a:r>
            <a:r>
              <a:rPr lang="en-US" sz="1800" spc="-70" dirty="0">
                <a:effectLst/>
                <a:latin typeface="Times New Roman" panose="02020603050405020304" pitchFamily="18" charset="0"/>
                <a:ea typeface="Calibri" panose="020F0502020204030204" pitchFamily="34" charset="0"/>
              </a:rPr>
              <a:t>, Ban </a:t>
            </a:r>
            <a:r>
              <a:rPr lang="en-US" sz="1800" spc="-70" dirty="0" err="1">
                <a:effectLst/>
                <a:latin typeface="Times New Roman" panose="02020603050405020304" pitchFamily="18" charset="0"/>
                <a:ea typeface="Calibri" panose="020F0502020204030204" pitchFamily="34" charset="0"/>
              </a:rPr>
              <a:t>Bí</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thư</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đứng</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đầu</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là</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đồng</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chí</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Tổng</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Bí</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thư</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Nguyễn</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Phú</a:t>
            </a:r>
            <a:r>
              <a:rPr lang="en-US" sz="1800" spc="-70" dirty="0">
                <a:effectLst/>
                <a:latin typeface="Times New Roman" panose="02020603050405020304" pitchFamily="18" charset="0"/>
                <a:ea typeface="Calibri" panose="020F0502020204030204" pitchFamily="34" charset="0"/>
              </a:rPr>
              <a:t> </a:t>
            </a:r>
            <a:r>
              <a:rPr lang="en-US" sz="1800" spc="-70" dirty="0" err="1">
                <a:effectLst/>
                <a:latin typeface="Times New Roman" panose="02020603050405020304" pitchFamily="18" charset="0"/>
                <a:ea typeface="Calibri" panose="020F0502020204030204" pitchFamily="34" charset="0"/>
              </a:rPr>
              <a:t>Trọng</a:t>
            </a:r>
            <a:endParaRPr lang="en-US" sz="1800" spc="-70" dirty="0">
              <a:effectLst/>
              <a:latin typeface="Times New Roman" panose="02020603050405020304" pitchFamily="18" charset="0"/>
              <a:ea typeface="Calibri" panose="020F0502020204030204" pitchFamily="34" charset="0"/>
            </a:endParaRPr>
          </a:p>
          <a:p>
            <a:pPr marL="342900" indent="-342900" algn="just">
              <a:spcBef>
                <a:spcPts val="600"/>
              </a:spcBef>
              <a:buFont typeface="Wingdings" panose="05000000000000000000" pitchFamily="2" charset="2"/>
              <a:buChar char="§"/>
            </a:pPr>
            <a:r>
              <a:rPr lang="en-US" sz="1800" dirty="0" err="1">
                <a:effectLst/>
                <a:latin typeface="Times New Roman" panose="02020603050405020304" pitchFamily="18" charset="0"/>
                <a:ea typeface="Calibri" panose="020F0502020204030204" pitchFamily="34" charset="0"/>
              </a:rPr>
              <a:t>Sự</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giám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đồng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chủ</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kịp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chặt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chẽ</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Quốc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Ủy</a:t>
            </a:r>
            <a:r>
              <a:rPr lang="en-US" sz="1800" dirty="0">
                <a:effectLst/>
                <a:latin typeface="Times New Roman" panose="02020603050405020304" pitchFamily="18" charset="0"/>
                <a:ea typeface="Calibri" panose="020F0502020204030204" pitchFamily="34" charset="0"/>
              </a:rPr>
              <a:t> ban </a:t>
            </a:r>
            <a:r>
              <a:rPr lang="en-US" sz="1800" dirty="0" err="1">
                <a:effectLst/>
                <a:latin typeface="Times New Roman" panose="02020603050405020304" pitchFamily="18" charset="0"/>
                <a:ea typeface="Calibri" panose="020F0502020204030204" pitchFamily="34" charset="0"/>
              </a:rPr>
              <a:t>Thường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vụ</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Quốc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hội</a:t>
            </a:r>
            <a:r>
              <a:rPr lang="vi-VN" sz="1800" dirty="0">
                <a:effectLst/>
                <a:latin typeface="Times New Roman" panose="02020603050405020304" pitchFamily="18" charset="0"/>
                <a:ea typeface="Calibri" panose="020F0502020204030204" pitchFamily="34" charset="0"/>
              </a:rPr>
              <a:t>, Mặt trận Tổ quốc Việt Nam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quan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hệ</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thống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trị</a:t>
            </a:r>
            <a:r>
              <a:rPr lang="vi-VN" sz="1800" dirty="0">
                <a:effectLst/>
                <a:latin typeface="Times New Roman" panose="02020603050405020304" pitchFamily="18" charset="0"/>
                <a:ea typeface="Calibri" panose="020F0502020204030204" pitchFamily="34" charset="0"/>
              </a:rPr>
              <a:t> trong xây dựng các chính sách xã hội</a:t>
            </a:r>
            <a:endParaRPr lang="en-US" sz="1800" dirty="0">
              <a:latin typeface="Times New Roman" panose="02020603050405020304" pitchFamily="18" charset="0"/>
              <a:ea typeface="Calibri" panose="020F0502020204030204" pitchFamily="34" charset="0"/>
            </a:endParaRPr>
          </a:p>
          <a:p>
            <a:pPr marL="342900" indent="-342900" algn="just">
              <a:spcBef>
                <a:spcPts val="600"/>
              </a:spcBef>
              <a:buFont typeface="Wingdings" panose="05000000000000000000" pitchFamily="2" charset="2"/>
              <a:buChar char="§"/>
            </a:pPr>
            <a:r>
              <a:rPr lang="en-US" sz="1800" spc="-50" dirty="0" err="1">
                <a:effectLst/>
                <a:latin typeface="Times New Roman" panose="02020603050405020304" pitchFamily="18" charset="0"/>
                <a:ea typeface="Calibri" panose="020F0502020204030204" pitchFamily="34" charset="0"/>
              </a:rPr>
              <a:t>Sự</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chỉ</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đạo</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điều</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hành</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quyết</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liệt</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linh</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hoạt</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sát</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thực</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tiễn</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của</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Chính</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phủ</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Thủ</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tướng</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Chính</a:t>
            </a:r>
            <a:r>
              <a:rPr lang="en-US" sz="1800" spc="-50" dirty="0">
                <a:effectLst/>
                <a:latin typeface="Times New Roman" panose="02020603050405020304" pitchFamily="18" charset="0"/>
                <a:ea typeface="Calibri" panose="020F0502020204030204" pitchFamily="34" charset="0"/>
              </a:rPr>
              <a:t> </a:t>
            </a:r>
            <a:r>
              <a:rPr lang="en-US" sz="1800" spc="-50" dirty="0" err="1">
                <a:effectLst/>
                <a:latin typeface="Times New Roman" panose="02020603050405020304" pitchFamily="18" charset="0"/>
                <a:ea typeface="Calibri" panose="020F0502020204030204" pitchFamily="34" charset="0"/>
              </a:rPr>
              <a:t>phủ</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cấp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phương</a:t>
            </a:r>
            <a:r>
              <a:rPr lang="vi-VN" sz="1800" dirty="0">
                <a:effectLst/>
                <a:latin typeface="Times New Roman" panose="02020603050405020304" pitchFamily="18" charset="0"/>
                <a:ea typeface="Calibri" panose="020F0502020204030204" pitchFamily="34" charset="0"/>
              </a:rPr>
              <a:t> trong triển khai thực hiện, nhất là trong việc đáp ứng yêu cầu thực tiễn phát sinh về bảo đảm an sinh xã hội, giảm nghèo, hỗ trợ người yếu thế, các đối tượng chính sách</a:t>
            </a:r>
            <a:endParaRPr lang="en-US" sz="1800" dirty="0">
              <a:latin typeface="Times New Roman" panose="02020603050405020304" pitchFamily="18" charset="0"/>
              <a:ea typeface="Calibri" panose="020F0502020204030204" pitchFamily="34" charset="0"/>
            </a:endParaRPr>
          </a:p>
          <a:p>
            <a:pPr marL="342900" indent="-342900" algn="just">
              <a:spcBef>
                <a:spcPts val="600"/>
              </a:spcBef>
              <a:buFont typeface="Wingdings" panose="05000000000000000000" pitchFamily="2" charset="2"/>
              <a:buChar char="§"/>
            </a:pPr>
            <a:r>
              <a:rPr lang="en-US" sz="1800" dirty="0" err="1">
                <a:effectLst/>
                <a:latin typeface="Times New Roman" panose="02020603050405020304" pitchFamily="18" charset="0"/>
                <a:ea typeface="Calibri" panose="020F0502020204030204" pitchFamily="34" charset="0"/>
              </a:rPr>
              <a:t>Sự</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ủng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tham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tầng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lớp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cộng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đồng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doanh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nghiệp</a:t>
            </a:r>
            <a:endParaRPr lang="vi-VN" sz="1800" dirty="0">
              <a:effectLst/>
              <a:latin typeface="Times New Roman" panose="02020603050405020304" pitchFamily="18" charset="0"/>
              <a:ea typeface="Calibri" panose="020F0502020204030204" pitchFamily="34" charset="0"/>
            </a:endParaRPr>
          </a:p>
          <a:p>
            <a:pPr marL="342900" indent="-342900" algn="just">
              <a:spcBef>
                <a:spcPts val="600"/>
              </a:spcBef>
              <a:buFont typeface="Wingdings" panose="05000000000000000000" pitchFamily="2" charset="2"/>
              <a:buChar char="§"/>
            </a:pPr>
            <a:r>
              <a:rPr lang="vi-VN" sz="1800" dirty="0">
                <a:effectLst/>
                <a:latin typeface="Times New Roman" panose="02020603050405020304" pitchFamily="18" charset="0"/>
                <a:ea typeface="Calibri" panose="020F0502020204030204" pitchFamily="34" charset="0"/>
              </a:rPr>
              <a:t>S</a:t>
            </a:r>
            <a:r>
              <a:rPr lang="en-US" sz="1800" dirty="0">
                <a:effectLst/>
                <a:latin typeface="Times New Roman" panose="02020603050405020304" pitchFamily="18" charset="0"/>
                <a:ea typeface="Calibri" panose="020F0502020204030204" pitchFamily="34" charset="0"/>
              </a:rPr>
              <a:t>ự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hỗ</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giúp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bạn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bè</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quốc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tế</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26A46A8-B6C4-4116-88BD-19CEDC5D2B63}" type="slidenum">
              <a:rPr lang="en-US" smtClean="0"/>
              <a:pPr/>
              <a:t>9</a:t>
            </a:fld>
            <a:endParaRPr lang="en-US"/>
          </a:p>
        </p:txBody>
      </p:sp>
    </p:spTree>
    <p:extLst>
      <p:ext uri="{BB962C8B-B14F-4D97-AF65-F5344CB8AC3E}">
        <p14:creationId xmlns:p14="http://schemas.microsoft.com/office/powerpoint/2010/main" val="1627005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395546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2489387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34992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3177539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695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3808744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2402528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3788366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2944616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198137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297390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292373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31401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3851358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265352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ED0057-2046-45F9-AB3A-AC55DA0812CB}" type="datetimeFigureOut">
              <a:rPr lang="en-US" smtClean="0"/>
              <a:pPr/>
              <a:t>19/12/2023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8DDAE-5AD1-41D4-9670-82BE64CEB12D}" type="slidenum">
              <a:rPr lang="en-US" smtClean="0"/>
              <a:pPr/>
              <a:t>‹#›</a:t>
            </a:fld>
            <a:endParaRPr lang="en-US"/>
          </a:p>
        </p:txBody>
      </p:sp>
    </p:spTree>
    <p:extLst>
      <p:ext uri="{BB962C8B-B14F-4D97-AF65-F5344CB8AC3E}">
        <p14:creationId xmlns:p14="http://schemas.microsoft.com/office/powerpoint/2010/main" val="835853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ED0057-2046-45F9-AB3A-AC55DA0812CB}" type="datetimeFigureOut">
              <a:rPr lang="en-US" smtClean="0"/>
              <a:pPr/>
              <a:t>19/12/2023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98DDAE-5AD1-41D4-9670-82BE64CEB12D}" type="slidenum">
              <a:rPr lang="en-US" smtClean="0"/>
              <a:pPr/>
              <a:t>‹#›</a:t>
            </a:fld>
            <a:endParaRPr lang="en-US"/>
          </a:p>
        </p:txBody>
      </p:sp>
    </p:spTree>
    <p:extLst>
      <p:ext uri="{BB962C8B-B14F-4D97-AF65-F5344CB8AC3E}">
        <p14:creationId xmlns:p14="http://schemas.microsoft.com/office/powerpoint/2010/main" val="18706959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
          <p:cNvSpPr>
            <a:spLocks noGrp="1"/>
          </p:cNvSpPr>
          <p:nvPr>
            <p:ph type="ctrTitle"/>
          </p:nvPr>
        </p:nvSpPr>
        <p:spPr>
          <a:xfrm>
            <a:off x="1425387" y="1723352"/>
            <a:ext cx="8014447" cy="2799106"/>
          </a:xfrm>
        </p:spPr>
        <p:txBody>
          <a:bodyPr anchor="ctr"/>
          <a:lstStyle/>
          <a:p>
            <a:pPr marL="182880" indent="0" algn="just">
              <a:buNone/>
            </a:pPr>
            <a:br>
              <a:rPr lang="en-US" sz="2800" b="1" i="1">
                <a:solidFill>
                  <a:srgbClr val="990000"/>
                </a:solidFill>
                <a:effectLst/>
                <a:latin typeface="Times New Roman" pitchFamily="18" charset="0"/>
                <a:cs typeface="Times New Roman" pitchFamily="18" charset="0"/>
              </a:rPr>
            </a:br>
            <a:r>
              <a:rPr lang="en-US" sz="2800" b="1" i="1">
                <a:solidFill>
                  <a:srgbClr val="990000"/>
                </a:solidFill>
                <a:effectLst/>
                <a:latin typeface="Times New Roman" pitchFamily="18" charset="0"/>
                <a:cs typeface="Times New Roman" pitchFamily="18" charset="0"/>
              </a:rPr>
              <a:t>      </a:t>
            </a:r>
            <a:r>
              <a:rPr lang="en-US" sz="3600" b="1" i="1">
                <a:solidFill>
                  <a:schemeClr val="accent1">
                    <a:lumMod val="50000"/>
                  </a:schemeClr>
                </a:solidFill>
                <a:effectLst/>
                <a:latin typeface="Times New Roman" pitchFamily="18" charset="0"/>
                <a:cs typeface="Times New Roman" pitchFamily="18" charset="0"/>
              </a:rPr>
              <a:t>Chuyên </a:t>
            </a:r>
            <a:r>
              <a:rPr lang="en-US" sz="3600" b="1" i="1" dirty="0" err="1">
                <a:solidFill>
                  <a:schemeClr val="accent1">
                    <a:lumMod val="50000"/>
                  </a:schemeClr>
                </a:solidFill>
                <a:effectLst/>
                <a:latin typeface="Times New Roman" pitchFamily="18" charset="0"/>
                <a:cs typeface="Times New Roman" pitchFamily="18" charset="0"/>
              </a:rPr>
              <a:t>đề</a:t>
            </a:r>
            <a:r>
              <a:rPr lang="en-US" sz="3600" b="1" i="1" dirty="0">
                <a:solidFill>
                  <a:schemeClr val="accent1">
                    <a:lumMod val="50000"/>
                  </a:schemeClr>
                </a:solidFill>
                <a:effectLst/>
                <a:latin typeface="Times New Roman" pitchFamily="18" charset="0"/>
                <a:cs typeface="Times New Roman" pitchFamily="18" charset="0"/>
              </a:rPr>
              <a:t>: </a:t>
            </a:r>
            <a:r>
              <a:rPr lang="vi-VN" sz="3600" dirty="0">
                <a:solidFill>
                  <a:schemeClr val="accent1">
                    <a:lumMod val="50000"/>
                  </a:schemeClr>
                </a:solidFill>
                <a:effectLst/>
                <a:latin typeface="Times New Roman" pitchFamily="18" charset="0"/>
                <a:cs typeface="Times New Roman" pitchFamily="18" charset="0"/>
              </a:rPr>
              <a:t>Tiếp tục đổi mới, nâng cao chất lượng chính sách xã hội, đáp ứng yêu cầu sự nghiệp xây dựng và bảo vệ Tổ quốc trong giai đoạn mới</a:t>
            </a:r>
            <a:endParaRPr lang="en-US" sz="7200" dirty="0">
              <a:solidFill>
                <a:schemeClr val="accent1">
                  <a:lumMod val="50000"/>
                </a:schemeClr>
              </a:solidFill>
            </a:endParaRPr>
          </a:p>
        </p:txBody>
      </p:sp>
      <p:sp>
        <p:nvSpPr>
          <p:cNvPr id="1048660" name="Title 1"/>
          <p:cNvSpPr txBox="1"/>
          <p:nvPr/>
        </p:nvSpPr>
        <p:spPr>
          <a:xfrm>
            <a:off x="533400" y="111833"/>
            <a:ext cx="11658599" cy="802567"/>
          </a:xfrm>
          <a:prstGeom prst="rect">
            <a:avLst/>
          </a:prstGeom>
          <a:effectLst/>
        </p:spPr>
        <p:txBody>
          <a:bodyPr vert="horz" lIns="91440" tIns="45720" rIns="91440" bIns="45720" rtlCol="0" anchor="ctr"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marR="0" lvl="0" indent="0" algn="ctr" defTabSz="914400" rtl="0" eaLnBrk="1" fontAlgn="auto" latinLnBrk="0" hangingPunct="1">
              <a:lnSpc>
                <a:spcPct val="100000"/>
              </a:lnSpc>
              <a:spcBef>
                <a:spcPct val="0"/>
              </a:spcBef>
              <a:spcAft>
                <a:spcPts val="0"/>
              </a:spcAft>
              <a:buClr>
                <a:srgbClr val="F14124">
                  <a:lumMod val="75000"/>
                </a:srgbClr>
              </a:buClr>
              <a:buSzPct val="128000"/>
              <a:buFont typeface="Georgia" pitchFamily="18" charset="0"/>
              <a:buNone/>
            </a:pPr>
            <a:r>
              <a:rPr kumimoji="0" lang="en-US" sz="3200" b="1" i="0" u="none" strike="noStrike" kern="1200" cap="none" spc="0" normalizeH="0" baseline="0" noProof="0">
                <a:ln>
                  <a:noFill/>
                </a:ln>
                <a:solidFill>
                  <a:srgbClr val="CC0000"/>
                </a:solidFill>
                <a:effectLst>
                  <a:outerShdw blurRad="38100" dist="38100" dir="2700000" algn="tl">
                    <a:srgbClr val="000000">
                      <a:alpha val="43137"/>
                    </a:srgbClr>
                  </a:outerShdw>
                </a:effectLst>
                <a:uLnTx/>
                <a:uFillTx/>
                <a:latin typeface="Calibri" panose="020F0502020204030204" pitchFamily="34" charset="0"/>
                <a:ea typeface="+mj-ea"/>
                <a:cs typeface="Calibri" panose="020F0502020204030204" pitchFamily="34" charset="0"/>
              </a:rPr>
              <a:t>ĐẢNG </a:t>
            </a:r>
            <a:r>
              <a:rPr kumimoji="0" lang="en-US" sz="3200" b="1" i="0" u="none" strike="noStrike" kern="1200" cap="none" spc="0" normalizeH="0" baseline="0" noProof="0" dirty="0">
                <a:ln>
                  <a:noFill/>
                </a:ln>
                <a:solidFill>
                  <a:srgbClr val="CC0000"/>
                </a:solidFill>
                <a:effectLst>
                  <a:outerShdw blurRad="38100" dist="38100" dir="2700000" algn="tl">
                    <a:srgbClr val="000000">
                      <a:alpha val="43137"/>
                    </a:srgbClr>
                  </a:outerShdw>
                </a:effectLst>
                <a:uLnTx/>
                <a:uFillTx/>
                <a:latin typeface="Calibri" panose="020F0502020204030204" pitchFamily="34" charset="0"/>
                <a:ea typeface="+mj-ea"/>
                <a:cs typeface="Calibri" panose="020F0502020204030204" pitchFamily="34" charset="0"/>
              </a:rPr>
              <a:t>CỘNG SẢN </a:t>
            </a:r>
            <a:r>
              <a:rPr kumimoji="0" lang="en-US" sz="3200" b="1" i="0" u="none" strike="noStrike" kern="1200" cap="none" spc="0" normalizeH="0" baseline="0" noProof="0">
                <a:ln>
                  <a:noFill/>
                </a:ln>
                <a:solidFill>
                  <a:srgbClr val="CC0000"/>
                </a:solidFill>
                <a:effectLst>
                  <a:outerShdw blurRad="38100" dist="38100" dir="2700000" algn="tl">
                    <a:srgbClr val="000000">
                      <a:alpha val="43137"/>
                    </a:srgbClr>
                  </a:outerShdw>
                </a:effectLst>
                <a:uLnTx/>
                <a:uFillTx/>
                <a:latin typeface="Calibri" panose="020F0502020204030204" pitchFamily="34" charset="0"/>
                <a:ea typeface="+mj-ea"/>
                <a:cs typeface="Calibri" panose="020F0502020204030204" pitchFamily="34" charset="0"/>
              </a:rPr>
              <a:t>VIỆT NAM</a:t>
            </a:r>
            <a:endParaRPr kumimoji="0" lang="en-US" sz="3200" b="0" i="0" u="none" strike="noStrike" kern="1200" cap="none" spc="-100" normalizeH="0" baseline="0" noProof="0" dirty="0">
              <a:ln>
                <a:noFill/>
              </a:ln>
              <a:solidFill>
                <a:srgbClr val="CC0000"/>
              </a:solidFill>
              <a:effectLst>
                <a:outerShdw blurRad="38100" dist="38100" dir="2700000" algn="tl">
                  <a:srgbClr val="000000">
                    <a:alpha val="43137"/>
                  </a:srgbClr>
                </a:outerShdw>
              </a:effectLst>
              <a:uLnTx/>
              <a:uFillTx/>
              <a:latin typeface="Calibri" panose="020F0502020204030204" pitchFamily="34" charset="0"/>
              <a:ea typeface="Tahoma" panose="020B0604030504040204" pitchFamily="34" charset="0"/>
              <a:cs typeface="Calibri" panose="020F0502020204030204" pitchFamily="34" charset="0"/>
            </a:endParaRPr>
          </a:p>
        </p:txBody>
      </p:sp>
      <p:pic>
        <p:nvPicPr>
          <p:cNvPr id="2097153" name="Picture 2" descr="C:\Users\NGUYENDAN\Desktop\Phong san khau\Co Dang - To Quoc.png"/>
          <p:cNvPicPr>
            <a:picLocks noChangeAspect="1" noChangeArrowheads="1"/>
          </p:cNvPicPr>
          <p:nvPr/>
        </p:nvPicPr>
        <p:blipFill>
          <a:blip r:embed="rId3"/>
          <a:srcRect/>
          <a:stretch>
            <a:fillRect/>
          </a:stretch>
        </p:blipFill>
        <p:spPr bwMode="auto">
          <a:xfrm>
            <a:off x="2362199" y="111833"/>
            <a:ext cx="1524001" cy="726368"/>
          </a:xfrm>
          <a:prstGeom prst="rect">
            <a:avLst/>
          </a:prstGeom>
          <a:noFill/>
          <a:effectLst>
            <a:outerShdw blurRad="50800" dist="38100" dir="5400000" algn="t" rotWithShape="0">
              <a:prstClr val="black">
                <a:alpha val="40000"/>
              </a:prstClr>
            </a:outerShdw>
          </a:effectLst>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655462"/>
          </a:xfrm>
        </p:spPr>
        <p:txBody>
          <a:bodyPr>
            <a:noAutofit/>
          </a:bodyPr>
          <a:lstStyle/>
          <a:p>
            <a:pPr algn="just">
              <a:lnSpc>
                <a:spcPct val="107000"/>
              </a:lnSpc>
              <a:spcBef>
                <a:spcPts val="600"/>
              </a:spcBef>
            </a:pPr>
            <a:r>
              <a:rPr lang="en-US" sz="2800" b="1">
                <a:solidFill>
                  <a:schemeClr val="tx1"/>
                </a:solidFill>
                <a:effectLst/>
                <a:latin typeface="Arial" panose="020B0604020202020204" pitchFamily="34" charset="0"/>
                <a:ea typeface="Calibri" panose="020F0502020204030204" pitchFamily="34" charset="0"/>
                <a:cs typeface="Arial" panose="020B0604020202020204" pitchFamily="34" charset="0"/>
              </a:rPr>
              <a:t>            Nguyên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chủ</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yếu</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những</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hạn</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chế</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yếu</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kém</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Bef>
                <a:spcPts val="600"/>
              </a:spcBef>
            </a:pPr>
            <a:r>
              <a:rPr lang="en-US" sz="2800" b="1">
                <a:solidFill>
                  <a:schemeClr val="tx1"/>
                </a:solidFill>
                <a:latin typeface="Arial" panose="020B0604020202020204" pitchFamily="34" charset="0"/>
                <a:ea typeface="Calibri" panose="020F0502020204030204" pitchFamily="34" charset="0"/>
                <a:cs typeface="Arial" panose="020B0604020202020204" pitchFamily="34" charset="0"/>
              </a:rPr>
              <a:t>              Về </a:t>
            </a:r>
            <a:r>
              <a:rPr lang="en-US" sz="2800" b="1" dirty="0" err="1">
                <a:solidFill>
                  <a:schemeClr val="tx1"/>
                </a:solidFill>
                <a:latin typeface="Arial" panose="020B0604020202020204" pitchFamily="34" charset="0"/>
                <a:ea typeface="Calibri" panose="020F0502020204030204" pitchFamily="34" charset="0"/>
                <a:cs typeface="Arial" panose="020B0604020202020204" pitchFamily="34" charset="0"/>
              </a:rPr>
              <a:t>nguyên</a:t>
            </a:r>
            <a:r>
              <a:rPr lang="en-US" sz="28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latin typeface="Arial" panose="020B0604020202020204" pitchFamily="34" charset="0"/>
                <a:ea typeface="Calibri" panose="020F0502020204030204" pitchFamily="34" charset="0"/>
                <a:cs typeface="Arial" panose="020B0604020202020204" pitchFamily="34" charset="0"/>
              </a:rPr>
              <a:t>nhân</a:t>
            </a:r>
            <a:r>
              <a:rPr lang="en-US" sz="28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latin typeface="Arial" panose="020B0604020202020204" pitchFamily="34" charset="0"/>
                <a:ea typeface="Calibri" panose="020F0502020204030204" pitchFamily="34" charset="0"/>
                <a:cs typeface="Arial" panose="020B0604020202020204" pitchFamily="34" charset="0"/>
              </a:rPr>
              <a:t>khách</a:t>
            </a:r>
            <a:r>
              <a:rPr lang="en-US" sz="28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latin typeface="Arial" panose="020B0604020202020204" pitchFamily="34" charset="0"/>
                <a:ea typeface="Calibri" panose="020F0502020204030204" pitchFamily="34" charset="0"/>
                <a:cs typeface="Arial" panose="020B0604020202020204" pitchFamily="34" charset="0"/>
              </a:rPr>
              <a:t>quan</a:t>
            </a:r>
            <a:endParaRPr lang="en-US" sz="2800" b="1"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indent="-342900" algn="just">
              <a:spcAft>
                <a:spcPts val="300"/>
              </a:spcAft>
              <a:buFont typeface="Arial" panose="020B0604020202020204" pitchFamily="34" charset="0"/>
              <a:buChar char="•"/>
            </a:pPr>
            <a:r>
              <a:rPr lang="en-US" sz="2800" i="1">
                <a:solidFill>
                  <a:schemeClr val="tx1"/>
                </a:solidFill>
                <a:latin typeface="Arial" panose="020B0604020202020204" pitchFamily="34" charset="0"/>
                <a:ea typeface="Calibri" panose="020F0502020204030204" pitchFamily="34" charset="0"/>
                <a:cs typeface="Arial" panose="020B0604020202020204" pitchFamily="34" charset="0"/>
              </a:rPr>
              <a:t>      T</a:t>
            </a:r>
            <a:r>
              <a:rPr lang="en-US" sz="2800" i="1">
                <a:solidFill>
                  <a:schemeClr val="tx1"/>
                </a:solidFill>
                <a:effectLst/>
                <a:latin typeface="Arial" panose="020B0604020202020204" pitchFamily="34" charset="0"/>
                <a:ea typeface="Calibri" panose="020F0502020204030204" pitchFamily="34" charset="0"/>
                <a:cs typeface="Arial" panose="020B0604020202020204" pitchFamily="34" charset="0"/>
              </a:rPr>
              <a:t>ình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hình</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thế</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giới</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khu</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vực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diễn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biến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nhanh</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phức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tạp</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khó</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lường</a:t>
            </a:r>
            <a:endPar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lgn="just">
              <a:spcAft>
                <a:spcPts val="300"/>
              </a:spcAft>
              <a:buFont typeface="Arial" panose="020B0604020202020204" pitchFamily="34" charset="0"/>
              <a:buChar char="•"/>
            </a:pPr>
            <a:r>
              <a:rPr lang="en-US" sz="2800" i="1">
                <a:solidFill>
                  <a:schemeClr val="tx1"/>
                </a:solidFill>
                <a:latin typeface="Arial" panose="020B0604020202020204" pitchFamily="34" charset="0"/>
                <a:ea typeface="Calibri" panose="020F0502020204030204" pitchFamily="34" charset="0"/>
                <a:cs typeface="Arial" panose="020B0604020202020204" pitchFamily="34" charset="0"/>
              </a:rPr>
              <a:t>     Trong </a:t>
            </a:r>
            <a:r>
              <a:rPr lang="en-US" sz="2800" i="1" dirty="0" err="1">
                <a:solidFill>
                  <a:schemeClr val="tx1"/>
                </a:solidFill>
                <a:latin typeface="Arial" panose="020B0604020202020204" pitchFamily="34" charset="0"/>
                <a:ea typeface="Calibri" panose="020F0502020204030204" pitchFamily="34" charset="0"/>
                <a:cs typeface="Arial" panose="020B0604020202020204" pitchFamily="34" charset="0"/>
              </a:rPr>
              <a:t>nước</a:t>
            </a:r>
            <a:r>
              <a:rPr lang="en-US" sz="2800" i="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khó</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khăn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thách</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thức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nhiều</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hơn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thời</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cơ</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thuận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lợi</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trong</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khi</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nước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ta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là</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nước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đang</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phát</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triển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nền</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kinh</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tế</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đang</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trong</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quá</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trình</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chuyển</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đổi</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xuất</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phát</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điểm</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thấp</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quy</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mô</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còn</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khiêm</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tốn</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độ</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mở</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spc="6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lớn</a:t>
            </a:r>
            <a:r>
              <a:rPr lang="en-US" sz="2800" i="1" spc="6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sức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chống</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chịu</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với</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cú</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sốc</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từ</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bên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ngoài</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khả</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năng</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cạnh</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tranh</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còn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hạn</a:t>
            </a:r>
            <a:r>
              <a:rPr lang="en-US" sz="28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chế</a:t>
            </a:r>
            <a:endParaRPr lang="vi-VN" sz="2800" i="1" dirty="0">
              <a:solidFill>
                <a:schemeClr val="tx1"/>
              </a:solidFill>
              <a:latin typeface="Arial" panose="020B0604020202020204" pitchFamily="34" charset="0"/>
              <a:cs typeface="Arial" panose="020B0604020202020204" pitchFamily="34" charset="0"/>
            </a:endParaRPr>
          </a:p>
          <a:p>
            <a:pPr algn="just">
              <a:lnSpc>
                <a:spcPct val="107000"/>
              </a:lnSpc>
              <a:spcBef>
                <a:spcPts val="600"/>
              </a:spcBef>
            </a:pP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94347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1"/>
            <a:ext cx="8590226" cy="6643396"/>
          </a:xfrm>
        </p:spPr>
        <p:txBody>
          <a:bodyPr>
            <a:noAutofit/>
          </a:bodyPr>
          <a:lstStyle/>
          <a:p>
            <a:pPr algn="ctr">
              <a:lnSpc>
                <a:spcPct val="107000"/>
              </a:lnSpc>
              <a:spcBef>
                <a:spcPts val="600"/>
              </a:spcBef>
            </a:pPr>
            <a:r>
              <a:rPr lang="en-US" sz="2400" b="1">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Nguyên</a:t>
            </a:r>
            <a:r>
              <a:rPr lang="en-US" sz="2800" b="1" i="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nhân</a:t>
            </a:r>
            <a:r>
              <a:rPr lang="en-US" sz="2800" b="1" i="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chủ</a:t>
            </a:r>
            <a:r>
              <a:rPr lang="en-US" sz="2800" b="1" i="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quan</a:t>
            </a:r>
            <a:r>
              <a:rPr lang="en-US" sz="2800" b="1" i="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Bef>
                <a:spcPts val="600"/>
              </a:spcBef>
            </a:pPr>
            <a:r>
              <a:rPr lang="en-US" sz="28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Nhận</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thức</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về</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vị</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trí</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vai</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trò</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chưa</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đầy</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đủ, toàn diện; chưa quan tâm đúng mức công tác lãnh đạo, chỉ đạo triển khai thực hiện.</a:t>
            </a:r>
            <a:endPar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Hệ</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thống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pháp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luật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về</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chính sách xã hội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chưa</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hoàn thiện, đồng bộ</a:t>
            </a:r>
            <a:endPar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rPr>
              <a:t>+</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Công</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tác quản lý nhà nước còn bất cập; </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p</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hương thức quản lý chậm đổi mới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C</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hưa đẩy mạnh phân cấp, phân quyền cho địa phương</a:t>
            </a:r>
            <a:endPar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rPr>
              <a:t>+</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N</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guồn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đầu</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tư của nhà nước và xã hội còn hạn chế;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việc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huy</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động</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quản lý, sử dụng 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nguồn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có nơi, có lĩnh vực hiệu quả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chưa</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cao</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58641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806824" y="449503"/>
            <a:ext cx="8821270" cy="5372799"/>
          </a:xfrm>
        </p:spPr>
        <p:txBody>
          <a:bodyPr>
            <a:noAutofit/>
          </a:bodyPr>
          <a:lstStyle/>
          <a:p>
            <a:pPr algn="ctr">
              <a:lnSpc>
                <a:spcPct val="107000"/>
              </a:lnSpc>
              <a:spcBef>
                <a:spcPts val="600"/>
              </a:spcBef>
              <a:buFont typeface="Wingdings 2"/>
              <a:buChar char="w"/>
            </a:pPr>
            <a:r>
              <a:rPr lang="en-US" sz="4000" b="1" i="1" dirty="0">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 Q</a:t>
            </a:r>
            <a:r>
              <a:rPr lang="en-US" sz="4000" b="1" i="1" dirty="0">
                <a:solidFill>
                  <a:srgbClr val="002060"/>
                </a:solidFill>
                <a:latin typeface="Arial" panose="020B0604020202020204" pitchFamily="34" charset="0"/>
                <a:ea typeface="Calibri" panose="020F0502020204030204" pitchFamily="34" charset="0"/>
                <a:cs typeface="Arial" panose="020B0604020202020204" pitchFamily="34" charset="0"/>
              </a:rPr>
              <a:t>uan </a:t>
            </a:r>
            <a:r>
              <a:rPr lang="en-US" sz="4000" b="1" i="1" dirty="0" err="1">
                <a:solidFill>
                  <a:srgbClr val="002060"/>
                </a:solidFill>
                <a:latin typeface="Arial" panose="020B0604020202020204" pitchFamily="34" charset="0"/>
                <a:ea typeface="Calibri" panose="020F0502020204030204" pitchFamily="34" charset="0"/>
                <a:cs typeface="Arial" panose="020B0604020202020204" pitchFamily="34" charset="0"/>
              </a:rPr>
              <a:t>điểm</a:t>
            </a:r>
            <a:r>
              <a:rPr lang="en-US" sz="40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4000" b="1" i="1" dirty="0" err="1">
                <a:solidFill>
                  <a:srgbClr val="002060"/>
                </a:solidFill>
                <a:latin typeface="Arial" panose="020B0604020202020204" pitchFamily="34" charset="0"/>
                <a:ea typeface="Calibri" panose="020F0502020204030204" pitchFamily="34" charset="0"/>
                <a:cs typeface="Arial" panose="020B0604020202020204" pitchFamily="34" charset="0"/>
              </a:rPr>
              <a:t>mục</a:t>
            </a:r>
            <a:r>
              <a:rPr lang="en-US" sz="40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4000" b="1" i="1" dirty="0" err="1">
                <a:solidFill>
                  <a:srgbClr val="002060"/>
                </a:solidFill>
                <a:latin typeface="Arial" panose="020B0604020202020204" pitchFamily="34" charset="0"/>
                <a:ea typeface="Calibri" panose="020F0502020204030204" pitchFamily="34" charset="0"/>
                <a:cs typeface="Arial" panose="020B0604020202020204" pitchFamily="34" charset="0"/>
              </a:rPr>
              <a:t>tiêu</a:t>
            </a:r>
            <a:r>
              <a:rPr lang="en-US" sz="3200" dirty="0">
                <a:solidFill>
                  <a:srgbClr val="002060"/>
                </a:solidFill>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Bef>
                <a:spcPts val="600"/>
              </a:spcBef>
            </a:pPr>
            <a:r>
              <a:rPr lang="en-US" sz="3200" b="1" dirty="0">
                <a:solidFill>
                  <a:schemeClr val="tx1"/>
                </a:solidFill>
                <a:effectLst/>
                <a:latin typeface="Arial" panose="020B0604020202020204" pitchFamily="34" charset="0"/>
                <a:ea typeface="PMingLiU" panose="020B0604030504040204" pitchFamily="18" charset="-120"/>
                <a:cs typeface="Arial" panose="020B0604020202020204" pitchFamily="34" charset="0"/>
              </a:rPr>
              <a:t>      </a:t>
            </a:r>
            <a:r>
              <a:rPr lang="vi-VN" sz="3200" b="1" dirty="0">
                <a:solidFill>
                  <a:schemeClr val="tx1"/>
                </a:solidFill>
                <a:effectLst/>
                <a:latin typeface="Arial" panose="020B0604020202020204" pitchFamily="34" charset="0"/>
                <a:ea typeface="PMingLiU" panose="020B0604030504040204" pitchFamily="18" charset="-120"/>
                <a:cs typeface="Arial" panose="020B0604020202020204" pitchFamily="34" charset="0"/>
              </a:rPr>
              <a:t>Điểm mới trong tiếp cận và phạm vi của </a:t>
            </a:r>
            <a:r>
              <a:rPr lang="en-US" sz="3200" b="1" dirty="0" err="1">
                <a:solidFill>
                  <a:schemeClr val="tx1"/>
                </a:solidFill>
                <a:effectLst/>
                <a:latin typeface="Arial" panose="020B0604020202020204" pitchFamily="34" charset="0"/>
                <a:ea typeface="PMingLiU" panose="020B0604030504040204" pitchFamily="18" charset="-120"/>
                <a:cs typeface="Arial" panose="020B0604020202020204" pitchFamily="34" charset="0"/>
              </a:rPr>
              <a:t>Nghị</a:t>
            </a:r>
            <a:r>
              <a:rPr lang="en-US" sz="3200" b="1" dirty="0">
                <a:solidFill>
                  <a:schemeClr val="tx1"/>
                </a:solidFill>
                <a:effectLst/>
                <a:latin typeface="Arial" panose="020B0604020202020204" pitchFamily="34" charset="0"/>
                <a:ea typeface="PMingLiU" panose="020B0604030504040204" pitchFamily="18" charset="-120"/>
                <a:cs typeface="Arial" panose="020B0604020202020204" pitchFamily="34" charset="0"/>
              </a:rPr>
              <a:t> </a:t>
            </a:r>
            <a:r>
              <a:rPr lang="en-US" sz="3200" b="1" dirty="0" err="1">
                <a:solidFill>
                  <a:schemeClr val="tx1"/>
                </a:solidFill>
                <a:effectLst/>
                <a:latin typeface="Arial" panose="020B0604020202020204" pitchFamily="34" charset="0"/>
                <a:ea typeface="PMingLiU" panose="020B0604030504040204" pitchFamily="18" charset="-120"/>
                <a:cs typeface="Arial" panose="020B0604020202020204" pitchFamily="34" charset="0"/>
              </a:rPr>
              <a:t>quyết</a:t>
            </a:r>
            <a:r>
              <a:rPr lang="en-US" sz="3200" b="1" dirty="0">
                <a:solidFill>
                  <a:schemeClr val="tx1"/>
                </a:solidFill>
                <a:effectLst/>
                <a:latin typeface="Arial" panose="020B0604020202020204" pitchFamily="34" charset="0"/>
                <a:ea typeface="PMingLiU" panose="020B0604030504040204" pitchFamily="18" charset="-120"/>
                <a:cs typeface="Arial" panose="020B0604020202020204" pitchFamily="34" charset="0"/>
              </a:rPr>
              <a:t> 42-NQ/TW </a:t>
            </a:r>
          </a:p>
          <a:p>
            <a:pPr lvl="0" algn="just">
              <a:lnSpc>
                <a:spcPct val="107000"/>
              </a:lnSpc>
              <a:spcBef>
                <a:spcPts val="600"/>
              </a:spcBef>
              <a:spcAft>
                <a:spcPts val="0"/>
              </a:spcAft>
            </a:pPr>
            <a:r>
              <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S</a:t>
            </a:r>
            <a:r>
              <a:rPr lang="vi-VN"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o với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Nghị</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quyết</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15-NQ/TW</a:t>
            </a:r>
            <a:r>
              <a:rPr lang="vi-VN"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Nghị quyết 42-NQ/TW có sự điều chỉnh  v</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ề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tiếp</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cận</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từ</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bảo</a:t>
            </a:r>
            <a:r>
              <a:rPr lang="en-US" sz="32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đảm</a:t>
            </a:r>
            <a:r>
              <a:rPr lang="en-US" sz="32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32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ổn</a:t>
            </a:r>
            <a:r>
              <a:rPr lang="en-US" sz="32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định</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sang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ổn</a:t>
            </a:r>
            <a:r>
              <a:rPr lang="en-US" sz="32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định</a:t>
            </a:r>
            <a:r>
              <a:rPr lang="en-US" sz="32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32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phát</a:t>
            </a:r>
            <a:r>
              <a:rPr lang="en-US" sz="32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triển</a:t>
            </a:r>
            <a:endParaRPr lang="en-US" sz="3200" b="1" i="1" dirty="0">
              <a:solidFill>
                <a:schemeClr val="tx1"/>
              </a:solidFill>
              <a:latin typeface="Arial" panose="020B0604020202020204" pitchFamily="34" charset="0"/>
              <a:ea typeface="PMingLiU" panose="020B0604030504040204" pitchFamily="18" charset="-120"/>
              <a:cs typeface="Arial" panose="020B0604020202020204" pitchFamily="34" charset="0"/>
            </a:endParaRPr>
          </a:p>
          <a:p>
            <a:pPr lvl="0" algn="just">
              <a:lnSpc>
                <a:spcPct val="107000"/>
              </a:lnSpc>
              <a:spcBef>
                <a:spcPts val="600"/>
              </a:spcBef>
              <a:spcAft>
                <a:spcPts val="0"/>
              </a:spcAft>
            </a:pPr>
            <a:r>
              <a:rPr lang="en-US" sz="3200" dirty="0">
                <a:solidFill>
                  <a:schemeClr val="tx1"/>
                </a:solidFill>
                <a:effectLst/>
                <a:latin typeface="Arial" panose="020B0604020202020204" pitchFamily="34" charset="0"/>
                <a:ea typeface="PMingLiU" panose="020B0604030504040204" pitchFamily="18" charset="-120"/>
                <a:cs typeface="Arial" panose="020B0604020202020204" pitchFamily="34" charset="0"/>
              </a:rPr>
              <a:t>    - </a:t>
            </a:r>
            <a:r>
              <a:rPr lang="en-US" sz="32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Về</a:t>
            </a:r>
            <a:r>
              <a:rPr lang="en-US" sz="32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phạm</a:t>
            </a:r>
            <a:r>
              <a:rPr lang="en-US" sz="32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vi, so</a:t>
            </a:r>
            <a:r>
              <a:rPr lang="vi-VN" sz="32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với Nghị quyết 15-NQ/TW; </a:t>
            </a:r>
            <a:r>
              <a:rPr lang="en-US" sz="32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Nghị</a:t>
            </a:r>
            <a:r>
              <a:rPr lang="en-US" sz="32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quyết</a:t>
            </a:r>
            <a:r>
              <a:rPr lang="en-US" sz="32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vi-VN" sz="32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42-NQ/TW</a:t>
            </a:r>
            <a:r>
              <a:rPr lang="en-US" sz="32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đã</a:t>
            </a:r>
            <a:r>
              <a:rPr lang="en-US" sz="32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mở</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rộng</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ra</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toàn</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bộ</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200" b="1" i="1"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endParaRPr lang="en-US" sz="3200" dirty="0">
              <a:solidFill>
                <a:schemeClr val="tx1"/>
              </a:solidFill>
              <a:effectLst/>
              <a:latin typeface="Arial" panose="020B0604020202020204" pitchFamily="34" charset="0"/>
              <a:ea typeface="PMingLiU" panose="020B0604030504040204" pitchFamily="18" charset="-120"/>
              <a:cs typeface="Arial" panose="020B0604020202020204" pitchFamily="34" charset="0"/>
            </a:endParaRPr>
          </a:p>
        </p:txBody>
      </p:sp>
    </p:spTree>
    <p:extLst>
      <p:ext uri="{BB962C8B-B14F-4D97-AF65-F5344CB8AC3E}">
        <p14:creationId xmlns:p14="http://schemas.microsoft.com/office/powerpoint/2010/main" val="2617937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03412"/>
            <a:ext cx="8482650" cy="6314629"/>
          </a:xfrm>
        </p:spPr>
        <p:txBody>
          <a:bodyPr>
            <a:noAutofit/>
          </a:bodyPr>
          <a:lstStyle/>
          <a:p>
            <a:pPr algn="ctr">
              <a:lnSpc>
                <a:spcPct val="107000"/>
              </a:lnSpc>
              <a:spcBef>
                <a:spcPts val="600"/>
              </a:spcBef>
            </a:pPr>
            <a:r>
              <a:rPr lang="vi-VN" sz="2800" b="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2- Về quan điểm</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2800" b="1" dirty="0">
                <a:solidFill>
                  <a:schemeClr val="tx1"/>
                </a:solidFill>
                <a:latin typeface="Arial" panose="020B0604020202020204" pitchFamily="34" charset="0"/>
                <a:ea typeface="PMingLiU" panose="020B0604030504040204" pitchFamily="18" charset="-120"/>
                <a:cs typeface="Arial" panose="020B0604020202020204" pitchFamily="34" charset="0"/>
              </a:rPr>
              <a:t>- </a:t>
            </a:r>
            <a:r>
              <a:rPr lang="en-US" sz="2800" b="1" dirty="0" err="1">
                <a:solidFill>
                  <a:schemeClr val="tx1"/>
                </a:solidFill>
                <a:latin typeface="Arial" panose="020B0604020202020204" pitchFamily="34" charset="0"/>
                <a:ea typeface="PMingLiU" panose="020B0604030504040204" pitchFamily="18" charset="-120"/>
                <a:cs typeface="Arial" panose="020B0604020202020204" pitchFamily="34" charset="0"/>
              </a:rPr>
              <a:t>C</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hăm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lo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cho</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con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người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vì</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con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người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lấy</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con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người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làm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trung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tâm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chủ</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thể</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mục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tiêu</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động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nguồn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để</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phát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triển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bền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vững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đất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nước</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2800" dirty="0">
                <a:solidFill>
                  <a:schemeClr val="tx1"/>
                </a:solidFill>
                <a:latin typeface="Arial" panose="020B0604020202020204" pitchFamily="34" charset="0"/>
                <a:ea typeface="PMingLiU" panose="020B0604030504040204" pitchFamily="18" charset="-12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Toàn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diện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hiện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đại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bao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trùm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bền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vững</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2800" dirty="0">
                <a:solidFill>
                  <a:schemeClr val="tx1"/>
                </a:solidFill>
                <a:latin typeface="Arial" panose="020B0604020202020204" pitchFamily="34" charset="0"/>
                <a:ea typeface="PMingLiU" panose="020B0604030504040204" pitchFamily="18" charset="-12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Nguồn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nước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đóng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vai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trò</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chủ</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đạo</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nguồn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quan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trọng</a:t>
            </a:r>
            <a:r>
              <a:rPr lang="en-US" sz="2800" dirty="0">
                <a:solidFill>
                  <a:schemeClr val="tx1"/>
                </a:solidFill>
                <a:latin typeface="Arial" panose="020B0604020202020204" pitchFamily="34" charset="0"/>
                <a:ea typeface="Calibri" panose="020F0502020204030204" pitchFamily="34" charset="0"/>
                <a:cs typeface="Arial" panose="020B0604020202020204" pitchFamily="34" charset="0"/>
              </a:rPr>
              <a: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Bef>
                <a:spcPts val="600"/>
              </a:spcBef>
            </a:pPr>
            <a:r>
              <a:rPr lang="en-US" sz="2800" dirty="0">
                <a:solidFill>
                  <a:schemeClr val="tx1"/>
                </a:solidFill>
                <a:effectLst/>
                <a:latin typeface="Arial" panose="020B0604020202020204" pitchFamily="34" charset="0"/>
                <a:ea typeface="PMingLiU" panose="020B0604030504040204" pitchFamily="18" charset="-12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Bảo</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sự</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lãnh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đạo</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quản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lý</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nước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giám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cơ</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quan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cử</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Mặt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trận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Tổ</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quốc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Việt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Nam,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tổ</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chức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trị</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động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viên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sự</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tham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tích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doanh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nghiệp</a:t>
            </a:r>
            <a:endParaRPr lang="en-US" sz="2400" dirty="0">
              <a:solidFill>
                <a:schemeClr val="tx1"/>
              </a:solidFill>
              <a:effectLst/>
              <a:latin typeface="Arial" panose="020B0604020202020204" pitchFamily="34" charset="0"/>
              <a:ea typeface="PMingLiU" panose="020B0604030504040204" pitchFamily="18" charset="-120"/>
              <a:cs typeface="Arial" panose="020B0604020202020204" pitchFamily="34" charset="0"/>
            </a:endParaRPr>
          </a:p>
        </p:txBody>
      </p:sp>
    </p:spTree>
    <p:extLst>
      <p:ext uri="{BB962C8B-B14F-4D97-AF65-F5344CB8AC3E}">
        <p14:creationId xmlns:p14="http://schemas.microsoft.com/office/powerpoint/2010/main" val="3587857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6005085"/>
          </a:xfrm>
        </p:spPr>
        <p:txBody>
          <a:bodyPr>
            <a:noAutofit/>
          </a:bodyPr>
          <a:lstStyle/>
          <a:p>
            <a:pPr algn="ctr">
              <a:lnSpc>
                <a:spcPct val="107000"/>
              </a:lnSpc>
              <a:spcBef>
                <a:spcPts val="600"/>
              </a:spcBef>
            </a:pPr>
            <a:r>
              <a:rPr lang="en-US" sz="2800" b="1">
                <a:solidFill>
                  <a:schemeClr val="tx1"/>
                </a:solidFill>
                <a:latin typeface="Arial" panose="020B0604020202020204" pitchFamily="34" charset="0"/>
                <a:ea typeface="Calibri" panose="020F0502020204030204" pitchFamily="34" charset="0"/>
                <a:cs typeface="Arial" panose="020B0604020202020204" pitchFamily="34" charset="0"/>
              </a:rPr>
              <a:t>3</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Mục</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tiêu</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tầm</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nhìn</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n-US" sz="2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Mục</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tiêu</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đến</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năm</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2030</a:t>
            </a:r>
          </a:p>
          <a:p>
            <a:pPr algn="just">
              <a:lnSpc>
                <a:spcPct val="107000"/>
              </a:lnSpc>
              <a:spcBef>
                <a:spcPts val="600"/>
              </a:spcBef>
            </a:pPr>
            <a:r>
              <a:rPr lang="en-US" sz="2800" b="1" i="1" dirty="0">
                <a:solidFill>
                  <a:schemeClr val="tx1"/>
                </a:solidFill>
                <a:latin typeface="Arial" panose="020B0604020202020204" pitchFamily="34" charset="0"/>
                <a:ea typeface="PMingLiU" panose="020B0604030504040204" pitchFamily="18" charset="-120"/>
                <a:cs typeface="Arial" panose="020B0604020202020204" pitchFamily="34" charset="0"/>
              </a:rPr>
              <a:t>- </a:t>
            </a:r>
            <a:r>
              <a:rPr lang="vi-VN" sz="2800" b="1" i="1" spc="-3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Các chỉ tiêu chủ yếu đến năm 2030 </a:t>
            </a:r>
            <a:endParaRPr lang="en-US" sz="2800" b="1" i="1" spc="-3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Bef>
                <a:spcPts val="600"/>
              </a:spcBef>
            </a:pPr>
            <a:r>
              <a:rPr lang="en-US" sz="2800" b="1" i="1" spc="-3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nl-NL"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Bảo đảm 100% người có công và gia đình người có công với</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cách mạng </a:t>
            </a:r>
            <a:r>
              <a:rPr lang="nl-NL"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được chăm lo toàn diện cả vật chất và tinh thần, có mức sống từ </a:t>
            </a:r>
            <a:r>
              <a:rPr lang="nl-NL"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trung bình khá trở lên </a:t>
            </a:r>
            <a:r>
              <a:rPr lang="nl-NL"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so với mức</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sống của cộng đồng dân cư </a:t>
            </a:r>
            <a:r>
              <a:rPr lang="nl-NL"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nơi cư trú.</a:t>
            </a:r>
            <a:r>
              <a:rPr lang="nl-NL" sz="2800"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Bef>
                <a:spcPts val="600"/>
              </a:spcBef>
            </a:pPr>
            <a:r>
              <a:rPr lang="nl-NL" sz="2800" b="1" spc="-3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Xây</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dựng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được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ít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nhất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một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triệu</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căn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ở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cho</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người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thu</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nhập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thấp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công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khu</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công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nghiệp</a:t>
            </a:r>
            <a:endParaRPr lang="en-US" sz="2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Bef>
                <a:spcPts val="600"/>
              </a:spcBef>
            </a:pPr>
            <a:r>
              <a:rPr lang="en-US" sz="2800" b="1" i="1" dirty="0">
                <a:solidFill>
                  <a:schemeClr val="tx1"/>
                </a:solidFill>
                <a:latin typeface="Arial" panose="020B0604020202020204" pitchFamily="34" charset="0"/>
                <a:ea typeface="PMingLiU" panose="020B0604030504040204" pitchFamily="18" charset="-120"/>
                <a:cs typeface="Arial" panose="020B0604020202020204" pitchFamily="34" charset="0"/>
              </a:rPr>
              <a:t>- </a:t>
            </a:r>
            <a:r>
              <a:rPr lang="en-US" sz="28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Tầm</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nhìn</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đến</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i="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năm</a:t>
            </a:r>
            <a:r>
              <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rPr>
              <a:t> 2045</a:t>
            </a:r>
            <a:endParaRPr lang="en-US" sz="2800" dirty="0">
              <a:solidFill>
                <a:schemeClr val="tx1"/>
              </a:solidFill>
              <a:effectLst/>
              <a:latin typeface="Arial" panose="020B0604020202020204" pitchFamily="34" charset="0"/>
              <a:ea typeface="PMingLiU" panose="020B0604030504040204" pitchFamily="18" charset="-120"/>
              <a:cs typeface="Arial" panose="020B0604020202020204" pitchFamily="34" charset="0"/>
            </a:endParaRPr>
          </a:p>
        </p:txBody>
      </p:sp>
    </p:spTree>
    <p:extLst>
      <p:ext uri="{BB962C8B-B14F-4D97-AF65-F5344CB8AC3E}">
        <p14:creationId xmlns:p14="http://schemas.microsoft.com/office/powerpoint/2010/main" val="795882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372799"/>
          </a:xfrm>
        </p:spPr>
        <p:txBody>
          <a:bodyPr>
            <a:noAutofit/>
          </a:bodyPr>
          <a:lstStyle/>
          <a:p>
            <a:pPr algn="just">
              <a:lnSpc>
                <a:spcPct val="107000"/>
              </a:lnSpc>
              <a:spcBef>
                <a:spcPts val="600"/>
              </a:spcBef>
            </a:pPr>
            <a:r>
              <a:rPr lang="en-US" sz="2400" b="1">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400" b="1">
                <a:solidFill>
                  <a:schemeClr val="tx1"/>
                </a:solidFill>
                <a:latin typeface="Arial" panose="020B0604020202020204" pitchFamily="34" charset="0"/>
                <a:ea typeface="Calibri" panose="020F0502020204030204" pitchFamily="34" charset="0"/>
                <a:cs typeface="Arial" panose="020B0604020202020204" pitchFamily="34" charset="0"/>
                <a:sym typeface="Wingdings 2"/>
              </a:rPr>
              <a:t> </a:t>
            </a:r>
            <a:r>
              <a:rPr lang="en-US" sz="4000" b="1">
                <a:solidFill>
                  <a:srgbClr val="FF0000"/>
                </a:solidFill>
                <a:latin typeface="Arial" panose="020B0604020202020204" pitchFamily="34" charset="0"/>
                <a:ea typeface="Calibri" panose="020F0502020204030204" pitchFamily="34" charset="0"/>
                <a:cs typeface="Arial" panose="020B0604020202020204" pitchFamily="34" charset="0"/>
                <a:sym typeface="Wingdings 2"/>
              </a:rPr>
              <a:t></a:t>
            </a:r>
            <a:r>
              <a:rPr lang="en-US" sz="3600" b="1">
                <a:solidFill>
                  <a:schemeClr val="tx1"/>
                </a:solidFill>
                <a:latin typeface="Arial" panose="020B0604020202020204" pitchFamily="34" charset="0"/>
                <a:ea typeface="Calibri" panose="020F0502020204030204" pitchFamily="34" charset="0"/>
                <a:cs typeface="Arial" panose="020B0604020202020204" pitchFamily="34" charset="0"/>
                <a:sym typeface="Wingdings 2"/>
              </a:rPr>
              <a:t> </a:t>
            </a:r>
            <a:r>
              <a:rPr lang="en-US" sz="3600" b="1">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N</a:t>
            </a:r>
            <a:r>
              <a:rPr lang="en-US" sz="3600">
                <a:solidFill>
                  <a:srgbClr val="002060"/>
                </a:solidFill>
                <a:latin typeface="Arial" panose="020B0604020202020204" pitchFamily="34" charset="0"/>
                <a:ea typeface="Calibri" panose="020F0502020204030204" pitchFamily="34" charset="0"/>
                <a:cs typeface="Arial" panose="020B0604020202020204" pitchFamily="34" charset="0"/>
              </a:rPr>
              <a:t>hiệm vụ, giải pháp.</a:t>
            </a:r>
            <a:endParaRPr lang="en-US" sz="2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Bef>
                <a:spcPts val="600"/>
              </a:spcBef>
            </a:pPr>
            <a:r>
              <a:rPr lang="en-US" sz="3200" b="1" spc="-30">
                <a:solidFill>
                  <a:schemeClr val="tx1"/>
                </a:solidFill>
                <a:effectLst/>
                <a:latin typeface="Arial" panose="020B0604020202020204" pitchFamily="34" charset="0"/>
                <a:ea typeface="Calibri" panose="020F0502020204030204" pitchFamily="34" charset="0"/>
                <a:cs typeface="Arial" panose="020B0604020202020204" pitchFamily="34" charset="0"/>
              </a:rPr>
              <a:t>        1-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Nhóm</a:t>
            </a:r>
            <a:r>
              <a:rPr lang="en-US"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nhiệm</a:t>
            </a:r>
            <a:r>
              <a:rPr lang="en-US"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nâng</a:t>
            </a:r>
            <a:r>
              <a:rPr lang="en-US"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cao</a:t>
            </a:r>
            <a:r>
              <a:rPr lang="en-US"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n</a:t>
            </a:r>
            <a:r>
              <a:rPr lang="vi-VN"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hận thức về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vị</a:t>
            </a:r>
            <a:r>
              <a:rPr lang="en-US"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trí</a:t>
            </a:r>
            <a:r>
              <a:rPr lang="en-US"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vai</a:t>
            </a:r>
            <a:r>
              <a:rPr lang="en-US"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spc="-3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trò</a:t>
            </a:r>
            <a:r>
              <a:rPr lang="vi-VN" sz="3200" b="1" spc="-30" dirty="0">
                <a:solidFill>
                  <a:schemeClr val="tx1"/>
                </a:solidFill>
                <a:effectLst/>
                <a:latin typeface="Arial" panose="020B0604020202020204" pitchFamily="34" charset="0"/>
                <a:ea typeface="Calibri" panose="020F0502020204030204" pitchFamily="34" charset="0"/>
                <a:cs typeface="Arial" panose="020B0604020202020204" pitchFamily="34" charset="0"/>
              </a:rPr>
              <a:t> của chính sách xã hội</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16061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742033" y="610867"/>
            <a:ext cx="8509130" cy="5372799"/>
          </a:xfrm>
        </p:spPr>
        <p:txBody>
          <a:bodyPr>
            <a:noAutofit/>
          </a:bodyPr>
          <a:lstStyle/>
          <a:p>
            <a:pPr algn="just">
              <a:lnSpc>
                <a:spcPct val="107000"/>
              </a:lnSpc>
              <a:spcBef>
                <a:spcPts val="600"/>
              </a:spcBef>
            </a:pPr>
            <a:r>
              <a:rPr lang="en-US" sz="2400" b="1">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a:solidFill>
                  <a:schemeClr val="tx1"/>
                </a:solidFill>
                <a:effectLst/>
                <a:latin typeface="Arial" panose="020B0604020202020204" pitchFamily="34" charset="0"/>
                <a:ea typeface="Calibri" panose="020F0502020204030204" pitchFamily="34" charset="0"/>
                <a:cs typeface="Arial" panose="020B0604020202020204" pitchFamily="34" charset="0"/>
              </a:rPr>
              <a:t>2-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Nhóm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nhiệm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nâng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cao</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hiệu</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hiệu</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quản</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lý</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nhà</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nước</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về</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endParaRPr lang="en-US" sz="3600" b="1"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68901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372799"/>
          </a:xfrm>
        </p:spPr>
        <p:txBody>
          <a:bodyPr>
            <a:noAutofit/>
          </a:bodyPr>
          <a:lstStyle/>
          <a:p>
            <a:pPr algn="just">
              <a:lnSpc>
                <a:spcPct val="107000"/>
              </a:lnSpc>
              <a:spcBef>
                <a:spcPts val="600"/>
              </a:spcBef>
            </a:pPr>
            <a:r>
              <a:rPr lang="en-US" sz="3600" b="1">
                <a:solidFill>
                  <a:schemeClr val="tx1"/>
                </a:solidFill>
                <a:effectLst/>
                <a:latin typeface="Arial" panose="020B0604020202020204" pitchFamily="34" charset="0"/>
                <a:ea typeface="Calibri" panose="020F0502020204030204" pitchFamily="34" charset="0"/>
                <a:cs typeface="Arial" panose="020B0604020202020204" pitchFamily="34" charset="0"/>
              </a:rPr>
              <a:t>     3.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Nhóm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nhiệm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thực</a:t>
            </a:r>
            <a:r>
              <a:rPr lang="vi-VN"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hiện c</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hính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ưu</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đãi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người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có</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công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với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mạng</a:t>
            </a:r>
            <a:endPar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4650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795821" y="395714"/>
            <a:ext cx="8509130" cy="5372799"/>
          </a:xfrm>
        </p:spPr>
        <p:txBody>
          <a:bodyPr>
            <a:noAutofit/>
          </a:bodyPr>
          <a:lstStyle/>
          <a:p>
            <a:pPr algn="just">
              <a:lnSpc>
                <a:spcPct val="107000"/>
              </a:lnSpc>
              <a:spcBef>
                <a:spcPts val="600"/>
              </a:spcBef>
            </a:pPr>
            <a:r>
              <a:rPr lang="en-US" sz="3200" b="1">
                <a:solidFill>
                  <a:schemeClr val="tx1"/>
                </a:solidFill>
                <a:effectLst/>
                <a:latin typeface="Arial" panose="020B0604020202020204" pitchFamily="34" charset="0"/>
                <a:ea typeface="Calibri" panose="020F0502020204030204" pitchFamily="34" charset="0"/>
                <a:cs typeface="Arial" panose="020B0604020202020204" pitchFamily="34" charset="0"/>
              </a:rPr>
              <a:t>      4</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Nhóm</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nhiệm</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p</a:t>
            </a:r>
            <a:r>
              <a:rPr lang="nl-NL"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hát triển thị trường lao động</a:t>
            </a:r>
            <a:r>
              <a:rPr lang="vi-VN"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nâng</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cao</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chất</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lượng</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nguồn</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tạo</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nl-NL"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việc làm bền vững cho</a:t>
            </a:r>
            <a:r>
              <a:rPr lang="vi-VN"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người lao động</a:t>
            </a:r>
            <a:endPar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6267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372799"/>
          </a:xfrm>
        </p:spPr>
        <p:txBody>
          <a:bodyPr>
            <a:noAutofit/>
          </a:bodyPr>
          <a:lstStyle/>
          <a:p>
            <a:pPr algn="just">
              <a:lnSpc>
                <a:spcPct val="107000"/>
              </a:lnSpc>
              <a:spcBef>
                <a:spcPts val="600"/>
              </a:spcBef>
            </a:pPr>
            <a:r>
              <a:rPr lang="en-US" sz="3600" b="1">
                <a:solidFill>
                  <a:schemeClr val="tx1"/>
                </a:solidFill>
                <a:effectLst/>
                <a:latin typeface="Arial" panose="020B0604020202020204" pitchFamily="34" charset="0"/>
                <a:ea typeface="Calibri" panose="020F0502020204030204" pitchFamily="34" charset="0"/>
                <a:cs typeface="Arial" panose="020B0604020202020204" pitchFamily="34" charset="0"/>
              </a:rPr>
              <a:t>    5</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Nhóm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nhiệm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giải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pháp</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xây</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dựng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hệ</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thống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an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sinh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bảo</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định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hướng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chủ</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nghĩa</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không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để</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ai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bị</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bỏ</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lại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phía</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sau</a:t>
            </a:r>
            <a:endPar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9097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699247" y="0"/>
            <a:ext cx="8767483" cy="6857999"/>
          </a:xfrm>
        </p:spPr>
        <p:txBody>
          <a:bodyPr>
            <a:noAutofit/>
          </a:bodyPr>
          <a:lstStyle/>
          <a:p>
            <a:pPr algn="just">
              <a:lnSpc>
                <a:spcPct val="107000"/>
              </a:lnSpc>
            </a:pPr>
            <a:r>
              <a:rPr lang="en-US" sz="4000" b="1">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4000" b="1">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4400" b="1">
                <a:solidFill>
                  <a:srgbClr val="FF0000"/>
                </a:solidFill>
                <a:effectLst/>
                <a:latin typeface="Arial" panose="020B0604020202020204" pitchFamily="34" charset="0"/>
                <a:ea typeface="Calibri" panose="020F0502020204030204" pitchFamily="34" charset="0"/>
                <a:cs typeface="Arial" panose="020B0604020202020204" pitchFamily="34" charset="0"/>
                <a:sym typeface="Wingdings 2"/>
              </a:rPr>
              <a:t></a:t>
            </a:r>
            <a:r>
              <a:rPr lang="en-US" sz="4000" b="1">
                <a:solidFill>
                  <a:srgbClr val="FF0000"/>
                </a:solidFill>
                <a:effectLst/>
                <a:latin typeface="Arial" panose="020B0604020202020204" pitchFamily="34" charset="0"/>
                <a:ea typeface="Calibri" panose="020F0502020204030204" pitchFamily="34" charset="0"/>
                <a:cs typeface="Arial" panose="020B0604020202020204" pitchFamily="34" charset="0"/>
                <a:sym typeface="Wingdings 2"/>
              </a:rPr>
              <a:t> </a:t>
            </a:r>
            <a:r>
              <a:rPr lang="en-US" sz="4000" b="1">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C</a:t>
            </a:r>
            <a:r>
              <a:rPr lang="en-US" sz="4000">
                <a:solidFill>
                  <a:srgbClr val="002060"/>
                </a:solidFill>
                <a:effectLst/>
                <a:latin typeface="Arial" panose="020B0604020202020204" pitchFamily="34" charset="0"/>
                <a:ea typeface="Calibri" panose="020F0502020204030204" pitchFamily="34" charset="0"/>
                <a:cs typeface="Arial" panose="020B0604020202020204" pitchFamily="34" charset="0"/>
              </a:rPr>
              <a:t>ác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yếu</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tố</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nền</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tảng</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làm</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cơ</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sở</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để</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đổi</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mới</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nâng</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cao</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chất</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lượng</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chính</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sách</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xã</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pPr>
            <a:r>
              <a:rPr lang="en-US" sz="4000" b="1">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4400" b="1">
                <a:solidFill>
                  <a:srgbClr val="FF0000"/>
                </a:solidFill>
                <a:effectLst/>
                <a:latin typeface="Arial" panose="020B0604020202020204" pitchFamily="34" charset="0"/>
                <a:ea typeface="Calibri" panose="020F0502020204030204" pitchFamily="34" charset="0"/>
                <a:cs typeface="Arial" panose="020B0604020202020204" pitchFamily="34" charset="0"/>
                <a:sym typeface="Wingdings 2"/>
              </a:rPr>
              <a:t></a:t>
            </a:r>
            <a:r>
              <a:rPr lang="en-US" sz="4000" b="1">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T</a:t>
            </a:r>
            <a:r>
              <a:rPr lang="en-US" sz="4000">
                <a:solidFill>
                  <a:srgbClr val="002060"/>
                </a:solidFill>
                <a:effectLst/>
                <a:latin typeface="Arial" panose="020B0604020202020204" pitchFamily="34" charset="0"/>
                <a:ea typeface="Calibri" panose="020F0502020204030204" pitchFamily="34" charset="0"/>
                <a:cs typeface="Arial" panose="020B0604020202020204" pitchFamily="34" charset="0"/>
              </a:rPr>
              <a:t>ính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cấp</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thiết</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phải</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tiếp</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tục</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đổi</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mới</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nâng</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cao</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chất</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lượng</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chính</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sách</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xã</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pPr>
            <a:r>
              <a:rPr lang="en-US" sz="4000" b="1">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4000" b="1">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4400" b="1">
                <a:solidFill>
                  <a:srgbClr val="FF0000"/>
                </a:solidFill>
                <a:effectLst/>
                <a:latin typeface="Arial" panose="020B0604020202020204" pitchFamily="34" charset="0"/>
                <a:ea typeface="Calibri" panose="020F0502020204030204" pitchFamily="34" charset="0"/>
                <a:cs typeface="Arial" panose="020B0604020202020204" pitchFamily="34" charset="0"/>
                <a:sym typeface="Wingdings 2"/>
              </a:rPr>
              <a:t></a:t>
            </a:r>
            <a:r>
              <a:rPr lang="en-US" sz="4000" b="1">
                <a:solidFill>
                  <a:srgbClr val="FF0000"/>
                </a:solidFill>
                <a:latin typeface="Arial" panose="020B0604020202020204" pitchFamily="34" charset="0"/>
                <a:ea typeface="Calibri" panose="020F0502020204030204" pitchFamily="34" charset="0"/>
                <a:cs typeface="Arial" panose="020B0604020202020204" pitchFamily="34" charset="0"/>
                <a:sym typeface="Wingdings 2"/>
              </a:rPr>
              <a:t> </a:t>
            </a:r>
            <a:r>
              <a:rPr lang="en-US" sz="4000" b="1">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Q</a:t>
            </a:r>
            <a:r>
              <a:rPr lang="en-US" sz="4000">
                <a:solidFill>
                  <a:srgbClr val="002060"/>
                </a:solidFill>
                <a:effectLst/>
                <a:latin typeface="Arial" panose="020B0604020202020204" pitchFamily="34" charset="0"/>
                <a:ea typeface="Calibri" panose="020F0502020204030204" pitchFamily="34" charset="0"/>
                <a:cs typeface="Arial" panose="020B0604020202020204" pitchFamily="34" charset="0"/>
              </a:rPr>
              <a:t>uan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điểm</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mục</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tiêu</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pPr>
            <a:r>
              <a:rPr lang="en-US" sz="4000" b="1">
                <a:solidFill>
                  <a:schemeClr val="tx1"/>
                </a:solidFill>
                <a:effectLst/>
                <a:latin typeface="Arial" panose="020B0604020202020204" pitchFamily="34" charset="0"/>
                <a:ea typeface="Calibri" panose="020F0502020204030204" pitchFamily="34" charset="0"/>
                <a:cs typeface="Arial" panose="020B0604020202020204" pitchFamily="34" charset="0"/>
                <a:sym typeface="Wingdings 2"/>
              </a:rPr>
              <a:t>     </a:t>
            </a:r>
            <a:r>
              <a:rPr lang="en-US" sz="4400" b="1">
                <a:solidFill>
                  <a:srgbClr val="FF0000"/>
                </a:solidFill>
                <a:effectLst/>
                <a:latin typeface="Arial" panose="020B0604020202020204" pitchFamily="34" charset="0"/>
                <a:ea typeface="Calibri" panose="020F0502020204030204" pitchFamily="34" charset="0"/>
                <a:cs typeface="Arial" panose="020B0604020202020204" pitchFamily="34" charset="0"/>
                <a:sym typeface="Wingdings 2"/>
              </a:rPr>
              <a:t></a:t>
            </a:r>
            <a:r>
              <a:rPr lang="en-US" sz="4000" b="1">
                <a:solidFill>
                  <a:schemeClr val="tx1"/>
                </a:solidFill>
                <a:latin typeface="Arial" panose="020B0604020202020204" pitchFamily="34" charset="0"/>
                <a:ea typeface="Calibri" panose="020F0502020204030204" pitchFamily="34" charset="0"/>
                <a:cs typeface="Arial" panose="020B0604020202020204" pitchFamily="34" charset="0"/>
                <a:sym typeface="Wingdings 2"/>
              </a:rPr>
              <a:t> </a:t>
            </a:r>
            <a:r>
              <a:rPr lang="en-US" sz="4000" b="1">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N</a:t>
            </a:r>
            <a:r>
              <a:rPr lang="en-US" sz="4000">
                <a:solidFill>
                  <a:srgbClr val="002060"/>
                </a:solidFill>
                <a:effectLst/>
                <a:latin typeface="Arial" panose="020B0604020202020204" pitchFamily="34" charset="0"/>
                <a:ea typeface="Calibri" panose="020F0502020204030204" pitchFamily="34" charset="0"/>
                <a:cs typeface="Arial" panose="020B0604020202020204" pitchFamily="34" charset="0"/>
              </a:rPr>
              <a:t>hiệm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vụ</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giải</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pháp</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pPr>
            <a:r>
              <a:rPr lang="en-US" sz="4000" b="1">
                <a:solidFill>
                  <a:schemeClr val="tx1"/>
                </a:solidFill>
                <a:effectLst/>
                <a:latin typeface="Arial" panose="020B0604020202020204" pitchFamily="34" charset="0"/>
                <a:ea typeface="Calibri" panose="020F0502020204030204" pitchFamily="34" charset="0"/>
                <a:cs typeface="Arial" panose="020B0604020202020204" pitchFamily="34" charset="0"/>
                <a:sym typeface="Wingdings 2"/>
              </a:rPr>
              <a:t>     </a:t>
            </a:r>
            <a:r>
              <a:rPr lang="en-US" sz="4400" b="1">
                <a:solidFill>
                  <a:srgbClr val="FF0000"/>
                </a:solidFill>
                <a:effectLst/>
                <a:latin typeface="Arial" panose="020B0604020202020204" pitchFamily="34" charset="0"/>
                <a:ea typeface="Calibri" panose="020F0502020204030204" pitchFamily="34" charset="0"/>
                <a:cs typeface="Arial" panose="020B0604020202020204" pitchFamily="34" charset="0"/>
                <a:sym typeface="Wingdings 2"/>
              </a:rPr>
              <a:t></a:t>
            </a:r>
            <a:r>
              <a:rPr lang="en-US" sz="4000" b="1">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T</a:t>
            </a:r>
            <a:r>
              <a:rPr lang="en-US" sz="4000">
                <a:solidFill>
                  <a:srgbClr val="002060"/>
                </a:solidFill>
                <a:effectLst/>
                <a:latin typeface="Arial" panose="020B0604020202020204" pitchFamily="34" charset="0"/>
                <a:ea typeface="Calibri" panose="020F0502020204030204" pitchFamily="34" charset="0"/>
                <a:cs typeface="Arial" panose="020B0604020202020204" pitchFamily="34" charset="0"/>
              </a:rPr>
              <a:t>ổ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chức</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thực</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4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hiện</a:t>
            </a:r>
            <a:r>
              <a:rPr lang="en-US" sz="4000"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p>
          <a:p>
            <a:endParaRPr lang="en-US" sz="600" dirty="0"/>
          </a:p>
        </p:txBody>
      </p:sp>
    </p:spTree>
    <p:extLst>
      <p:ext uri="{BB962C8B-B14F-4D97-AF65-F5344CB8AC3E}">
        <p14:creationId xmlns:p14="http://schemas.microsoft.com/office/powerpoint/2010/main" val="312796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372799"/>
          </a:xfrm>
        </p:spPr>
        <p:txBody>
          <a:bodyPr>
            <a:noAutofit/>
          </a:bodyPr>
          <a:lstStyle/>
          <a:p>
            <a:pPr algn="just">
              <a:lnSpc>
                <a:spcPct val="107000"/>
              </a:lnSpc>
              <a:spcBef>
                <a:spcPts val="600"/>
              </a:spcBef>
            </a:pPr>
            <a:r>
              <a:rPr lang="en-US" sz="3200" b="1">
                <a:solidFill>
                  <a:schemeClr val="tx1"/>
                </a:solidFill>
                <a:effectLst/>
                <a:latin typeface="Arial" panose="020B0604020202020204" pitchFamily="34" charset="0"/>
                <a:ea typeface="Calibri" panose="020F0502020204030204" pitchFamily="34" charset="0"/>
                <a:cs typeface="Arial" panose="020B0604020202020204" pitchFamily="34" charset="0"/>
              </a:rPr>
              <a:t>     6</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Nâng</a:t>
            </a:r>
            <a:r>
              <a:rPr lang="vi-VN"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cao phúc lợi xã hội toàn dân</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vi-VN"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bảo đảm mọi người dân được tiếp cận, thụ hưởng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dịch</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cơ</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bản</a:t>
            </a:r>
            <a:r>
              <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có</a:t>
            </a:r>
            <a:r>
              <a:rPr lang="vi-VN" sz="3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chất lượng</a:t>
            </a:r>
            <a:endPar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25889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372799"/>
          </a:xfrm>
        </p:spPr>
        <p:txBody>
          <a:bodyPr>
            <a:noAutofit/>
          </a:bodyPr>
          <a:lstStyle/>
          <a:p>
            <a:pPr algn="just">
              <a:lnSpc>
                <a:spcPct val="107000"/>
              </a:lnSpc>
              <a:spcBef>
                <a:spcPts val="600"/>
              </a:spcBef>
            </a:pPr>
            <a:r>
              <a:rPr lang="en-US" sz="3600" b="1">
                <a:solidFill>
                  <a:schemeClr val="tx1"/>
                </a:solidFill>
                <a:effectLst/>
                <a:latin typeface="Arial" panose="020B0604020202020204" pitchFamily="34" charset="0"/>
                <a:ea typeface="Calibri" panose="020F0502020204030204" pitchFamily="34" charset="0"/>
                <a:cs typeface="Arial" panose="020B0604020202020204" pitchFamily="34" charset="0"/>
              </a:rPr>
              <a:t>7</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Đổi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mới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nâng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cao</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chất</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lượng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hiệu</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quả</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cung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cấp</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dịch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endPar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6686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03398" y="395715"/>
            <a:ext cx="8509130" cy="5372799"/>
          </a:xfrm>
        </p:spPr>
        <p:txBody>
          <a:bodyPr>
            <a:noAutofit/>
          </a:bodyPr>
          <a:lstStyle/>
          <a:p>
            <a:pPr algn="just">
              <a:lnSpc>
                <a:spcPct val="107000"/>
              </a:lnSpc>
              <a:spcBef>
                <a:spcPts val="600"/>
              </a:spcBef>
            </a:pPr>
            <a:r>
              <a:rPr lang="en-US" sz="3600" b="1">
                <a:solidFill>
                  <a:schemeClr val="tx1"/>
                </a:solidFill>
                <a:effectLst/>
                <a:latin typeface="Arial" panose="020B0604020202020204" pitchFamily="34" charset="0"/>
                <a:ea typeface="Calibri" panose="020F0502020204030204" pitchFamily="34" charset="0"/>
                <a:cs typeface="Arial" panose="020B0604020202020204" pitchFamily="34" charset="0"/>
              </a:rPr>
              <a:t>    8</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Đẩy</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mạnh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hợp</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tác</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tranh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thủ</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nguồn</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lực</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kinh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nghiệm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quốc</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tế</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trong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thực</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hiện</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endParaRPr lang="en-US" sz="3600" b="1"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0693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372799"/>
          </a:xfrm>
        </p:spPr>
        <p:txBody>
          <a:bodyPr>
            <a:noAutofit/>
          </a:bodyPr>
          <a:lstStyle/>
          <a:p>
            <a:pPr algn="just">
              <a:lnSpc>
                <a:spcPct val="107000"/>
              </a:lnSpc>
              <a:spcBef>
                <a:spcPts val="600"/>
              </a:spcBef>
            </a:pPr>
            <a:r>
              <a:rPr lang="en-US" sz="3600" b="1">
                <a:solidFill>
                  <a:schemeClr val="tx1"/>
                </a:solidFill>
                <a:effectLst/>
                <a:latin typeface="Arial" panose="020B0604020202020204" pitchFamily="34" charset="0"/>
                <a:ea typeface="Calibri" panose="020F0502020204030204" pitchFamily="34" charset="0"/>
                <a:cs typeface="Arial" panose="020B0604020202020204" pitchFamily="34" charset="0"/>
              </a:rPr>
              <a:t>    9</a:t>
            </a:r>
            <a:r>
              <a:rPr lang="vi-VN"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Nhóm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nhiệm</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giải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pháp</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về</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t</a:t>
            </a:r>
            <a:r>
              <a:rPr lang="vi-VN"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ăng cường sự lãnh đạo của Đảng, phát huy vai trò của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cơ</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quan</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dân</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cử</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vi-VN"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Mặt trận Tổ quốc Việt Nam, các tổ chức chính trị - xã hội,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quần</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chúng</a:t>
            </a:r>
            <a:r>
              <a:rPr lang="en-US"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trong</a:t>
            </a:r>
            <a:r>
              <a:rPr lang="vi-VN" sz="3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thực hiện chính sách xã hội </a:t>
            </a:r>
            <a:endParaRPr lang="en-US" sz="3600" dirty="0">
              <a:solidFill>
                <a:schemeClr val="tx1"/>
              </a:solidFill>
              <a:effectLst/>
              <a:latin typeface="Arial" panose="020B0604020202020204" pitchFamily="34" charset="0"/>
              <a:ea typeface="PMingLiU" panose="020B0604030504040204" pitchFamily="18" charset="-120"/>
              <a:cs typeface="Arial" panose="020B0604020202020204" pitchFamily="34" charset="0"/>
            </a:endParaRPr>
          </a:p>
        </p:txBody>
      </p:sp>
    </p:spTree>
    <p:extLst>
      <p:ext uri="{BB962C8B-B14F-4D97-AF65-F5344CB8AC3E}">
        <p14:creationId xmlns:p14="http://schemas.microsoft.com/office/powerpoint/2010/main" val="3585972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372799"/>
          </a:xfrm>
        </p:spPr>
        <p:txBody>
          <a:bodyPr>
            <a:noAutofit/>
          </a:bodyPr>
          <a:lstStyle/>
          <a:p>
            <a:pPr indent="457200" algn="just">
              <a:lnSpc>
                <a:spcPct val="107000"/>
              </a:lnSpc>
              <a:spcBef>
                <a:spcPts val="600"/>
              </a:spcBef>
              <a:spcAft>
                <a:spcPts val="300"/>
              </a:spcAft>
            </a:pPr>
            <a:r>
              <a:rPr lang="en-US" sz="4000" b="1">
                <a:solidFill>
                  <a:srgbClr val="FF0000"/>
                </a:solidFill>
                <a:latin typeface="Arial" panose="020B0604020202020204" pitchFamily="34" charset="0"/>
                <a:ea typeface="Calibri" panose="020F0502020204030204" pitchFamily="34" charset="0"/>
                <a:cs typeface="Arial" panose="020B0604020202020204" pitchFamily="34" charset="0"/>
                <a:sym typeface="Wingdings 2"/>
              </a:rPr>
              <a:t></a:t>
            </a:r>
            <a:r>
              <a:rPr lang="en-US" sz="3600" b="1">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T</a:t>
            </a:r>
            <a:r>
              <a:rPr lang="en-US" sz="3600">
                <a:solidFill>
                  <a:srgbClr val="002060"/>
                </a:solidFill>
                <a:latin typeface="Arial" panose="020B0604020202020204" pitchFamily="34" charset="0"/>
                <a:ea typeface="Calibri" panose="020F0502020204030204" pitchFamily="34" charset="0"/>
                <a:cs typeface="Arial" panose="020B0604020202020204" pitchFamily="34" charset="0"/>
              </a:rPr>
              <a:t>ổ chức thực hiện.</a:t>
            </a:r>
            <a:r>
              <a:rPr lang="en-US" sz="3600" b="1">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3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indent="457200" algn="just">
              <a:lnSpc>
                <a:spcPct val="107000"/>
              </a:lnSpc>
              <a:spcBef>
                <a:spcPts val="600"/>
              </a:spcBef>
              <a:spcAft>
                <a:spcPts val="300"/>
              </a:spcAft>
            </a:pP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Bộ</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trị</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n-US" sz="2800" b="1"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indent="457200" algn="just">
              <a:lnSpc>
                <a:spcPct val="107000"/>
              </a:lnSpc>
              <a:spcBef>
                <a:spcPts val="600"/>
              </a:spcBef>
              <a:spcAft>
                <a:spcPts val="300"/>
              </a:spcAft>
            </a:pP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tỉnh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ủy</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thành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ủy</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ban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ban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sự</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đoàn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ủy</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thuộc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Trung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ương</a:t>
            </a:r>
            <a:endParaRPr lang="en-US" sz="2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indent="457200" algn="just">
              <a:lnSpc>
                <a:spcPct val="107000"/>
              </a:lnSpc>
              <a:spcBef>
                <a:spcPts val="600"/>
              </a:spcBef>
              <a:spcAft>
                <a:spcPts val="300"/>
              </a:spcAft>
            </a:pPr>
            <a:r>
              <a:rPr lang="en-US" sz="2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đoàn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Quốc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Ban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sự</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phủ</a:t>
            </a:r>
            <a:endParaRPr lang="en-US" sz="2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indent="457200" algn="just">
              <a:lnSpc>
                <a:spcPct val="107000"/>
              </a:lnSpc>
              <a:spcBef>
                <a:spcPts val="600"/>
              </a:spcBef>
              <a:spcAft>
                <a:spcPts val="300"/>
              </a:spcAft>
            </a:pPr>
            <a:r>
              <a:rPr lang="en-US" sz="2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vi-VN"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Mặt trận Tổ quốc Việt Nam và các tổ chức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trị</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indent="457200" algn="just">
              <a:lnSpc>
                <a:spcPct val="107000"/>
              </a:lnSpc>
              <a:spcBef>
                <a:spcPts val="600"/>
              </a:spcBef>
              <a:spcAft>
                <a:spcPts val="300"/>
              </a:spcAft>
            </a:pPr>
            <a:r>
              <a:rPr lang="en-US" sz="2800" b="1" spc="-10" dirty="0">
                <a:solidFill>
                  <a:schemeClr val="tx1"/>
                </a:solidFill>
                <a:latin typeface="Arial" panose="020B0604020202020204" pitchFamily="34" charset="0"/>
                <a:ea typeface="Times New Roman" panose="02020603050405020304" pitchFamily="18" charset="0"/>
                <a:cs typeface="Arial" panose="020B0604020202020204" pitchFamily="34" charset="0"/>
              </a:rPr>
              <a: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Ban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Tuyên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giáo</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Trung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ương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indent="457200" algn="just">
              <a:lnSpc>
                <a:spcPct val="107000"/>
              </a:lnSpc>
              <a:spcBef>
                <a:spcPts val="600"/>
              </a:spcBef>
              <a:spcAft>
                <a:spcPts val="300"/>
              </a:spcAft>
            </a:pPr>
            <a:r>
              <a:rPr lang="en-US" sz="2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Ban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Kinh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tế</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Trung ương </a:t>
            </a:r>
            <a:endParaRPr lang="en-US" sz="2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41809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510989" y="449503"/>
            <a:ext cx="8686799" cy="6408497"/>
          </a:xfrm>
        </p:spPr>
        <p:txBody>
          <a:bodyPr>
            <a:noAutofit/>
          </a:bodyPr>
          <a:lstStyle/>
          <a:p>
            <a:pPr algn="just">
              <a:lnSpc>
                <a:spcPct val="107000"/>
              </a:lnSpc>
              <a:spcBef>
                <a:spcPts val="600"/>
              </a:spcBef>
            </a:pP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b="1" i="1" dirty="0">
                <a:solidFill>
                  <a:srgbClr val="FF0000"/>
                </a:solidFill>
                <a:latin typeface="Arial" panose="020B0604020202020204" pitchFamily="34" charset="0"/>
                <a:ea typeface="Calibri" panose="020F0502020204030204" pitchFamily="34" charset="0"/>
                <a:cs typeface="Arial" panose="020B0604020202020204" pitchFamily="34" charset="0"/>
                <a:sym typeface="Wingdings 2"/>
              </a:rPr>
              <a:t></a:t>
            </a:r>
            <a:r>
              <a:rPr lang="en-US" sz="2800" b="1" i="1" dirty="0">
                <a:solidFill>
                  <a:srgbClr val="FF0000"/>
                </a:solidFill>
                <a:latin typeface="Arial" panose="020B0604020202020204" pitchFamily="34" charset="0"/>
                <a:ea typeface="Calibri" panose="020F0502020204030204" pitchFamily="34" charset="0"/>
                <a:cs typeface="Arial" panose="020B0604020202020204" pitchFamily="34" charset="0"/>
                <a:sym typeface="Wingdings 2"/>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sym typeface="Wingdings 2"/>
              </a:rPr>
              <a:t>C</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ác</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yếu</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tố</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nền</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tảng</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làm</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cơ</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sở</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để</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đổi</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mới</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nâng</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cao</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chất</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lượng</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chính</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sách</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xã</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b="1" i="1" dirty="0" err="1">
                <a:solidFill>
                  <a:srgbClr val="002060"/>
                </a:solidFill>
                <a:latin typeface="Arial" panose="020B0604020202020204" pitchFamily="34" charset="0"/>
                <a:ea typeface="Calibri" panose="020F0502020204030204" pitchFamily="34" charset="0"/>
                <a:cs typeface="Arial" panose="020B0604020202020204" pitchFamily="34" charset="0"/>
              </a:rPr>
              <a:t>hội</a:t>
            </a:r>
            <a:r>
              <a:rPr lang="en-US" sz="2800" b="1" i="1" dirty="0">
                <a:solidFill>
                  <a:srgbClr val="002060"/>
                </a:solidFill>
                <a:latin typeface="Arial" panose="020B0604020202020204" pitchFamily="34" charset="0"/>
                <a:ea typeface="Calibri" panose="020F0502020204030204" pitchFamily="34" charset="0"/>
                <a:cs typeface="Arial" panose="020B0604020202020204" pitchFamily="34" charset="0"/>
              </a:rPr>
              <a:t>.</a:t>
            </a:r>
            <a:endParaRPr lang="en-US" sz="2800" b="1" i="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sym typeface="Wingdings 2"/>
              </a:rPr>
              <a:t></a:t>
            </a:r>
            <a:r>
              <a:rPr lang="en-US" sz="28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Hiến</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pháp</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2013,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Điều</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34 </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Công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dân</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có</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quyền</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được</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bảo</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đảm</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an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sinh</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xã</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hội</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p>
          <a:p>
            <a:pPr algn="just"/>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sym typeface="Wingdings 2"/>
              </a:rPr>
              <a:t></a:t>
            </a:r>
            <a:r>
              <a:rPr lang="en-US" sz="28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Cương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lĩnh</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xây</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dựng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đất</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nước</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trong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thời</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kỳ</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quá</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độ</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lên</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chủ</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nghĩa</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xã</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Bổ</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sung,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phát</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triển</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năm</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2011),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chủ</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trương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đường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lối</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Nghị</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quyết</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chúng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ta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đều</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khẳng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định</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con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người</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là</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trung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tâm</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của</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chiến</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lược</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phát</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triển</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đồng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thời</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là</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chủ</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thể</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phát</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triển</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chính</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sách</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xã</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hội</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đúng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đắn</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công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bằng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vì</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con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người</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là</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động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lực</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mạnh</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mẽ</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phát</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huy</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mọi</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năng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lực</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sáng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tạo</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của</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nhân</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dân</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trong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sự</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nghiệp</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xây</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dựng</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và</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bảo</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vệ</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latin typeface="Arial" panose="020B0604020202020204" pitchFamily="34" charset="0"/>
                <a:ea typeface="Calibri" panose="020F0502020204030204" pitchFamily="34" charset="0"/>
                <a:cs typeface="Arial" panose="020B0604020202020204" pitchFamily="34" charset="0"/>
              </a:rPr>
              <a:t>T</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ổ</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r>
              <a:rPr lang="en-US" sz="2800" i="1" dirty="0" err="1">
                <a:solidFill>
                  <a:srgbClr val="C00000"/>
                </a:solidFill>
                <a:effectLst/>
                <a:latin typeface="Arial" panose="020B0604020202020204" pitchFamily="34" charset="0"/>
                <a:ea typeface="Calibri" panose="020F0502020204030204" pitchFamily="34" charset="0"/>
                <a:cs typeface="Arial" panose="020B0604020202020204" pitchFamily="34" charset="0"/>
              </a:rPr>
              <a:t>quốc</a:t>
            </a:r>
            <a:r>
              <a:rPr lang="en-US" sz="2800" i="1" dirty="0">
                <a:solidFill>
                  <a:srgbClr val="C00000"/>
                </a:solidFill>
                <a:effectLst/>
                <a:latin typeface="Arial" panose="020B0604020202020204" pitchFamily="34" charset="0"/>
                <a:ea typeface="Calibri" panose="020F0502020204030204" pitchFamily="34" charset="0"/>
                <a:cs typeface="Arial" panose="020B0604020202020204" pitchFamily="34" charset="0"/>
              </a:rPr>
              <a:t>”.</a:t>
            </a:r>
            <a:endParaRPr lang="en-US" sz="2800" i="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903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779928" y="449503"/>
            <a:ext cx="8444753" cy="6231215"/>
          </a:xfrm>
        </p:spPr>
        <p:txBody>
          <a:bodyPr>
            <a:noAutofit/>
          </a:bodyPr>
          <a:lstStyle/>
          <a:p>
            <a:pPr algn="just">
              <a:lnSpc>
                <a:spcPct val="107000"/>
              </a:lnSpc>
              <a:spcBef>
                <a:spcPts val="600"/>
              </a:spcBef>
            </a:pPr>
            <a:r>
              <a:rPr lang="en-US" sz="2800" b="1">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3200" b="1" i="1">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sym typeface="Wingdings 2"/>
              </a:rPr>
              <a:t></a:t>
            </a:r>
            <a:r>
              <a:rPr lang="en-US" sz="2800" b="1" i="1">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sym typeface="Wingdings 2"/>
              </a:rPr>
              <a:t>T</a:t>
            </a:r>
            <a:r>
              <a:rPr lang="en-US" sz="2800" b="1" i="1">
                <a:solidFill>
                  <a:srgbClr val="00206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ính cấp thiết phải tiếp tục đổi mới, nâng cao chất lượng chính sách xã hội.</a:t>
            </a:r>
          </a:p>
          <a:p>
            <a:pPr algn="just">
              <a:lnSpc>
                <a:spcPct val="107000"/>
              </a:lnSpc>
              <a:spcBef>
                <a:spcPts val="600"/>
              </a:spcBef>
            </a:pPr>
            <a:r>
              <a:rPr lang="en-US" sz="2800" b="1">
                <a:solidFill>
                  <a:schemeClr val="tx1"/>
                </a:solidFill>
                <a:effectLst/>
                <a:latin typeface="Arial" panose="020B0604020202020204" pitchFamily="34" charset="0"/>
                <a:ea typeface="Calibri" panose="020F0502020204030204" pitchFamily="34" charset="0"/>
                <a:cs typeface="Arial" panose="020B0604020202020204" pitchFamily="34" charset="0"/>
              </a:rPr>
              <a:t>     1-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Yêu</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cầu</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cấp</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thiết</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phải</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đổi</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mới</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nâng</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cao</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chất</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lượng</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r>
              <a:rPr lang="en-US" sz="280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Yêu</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cầu</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đổi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mới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phát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triển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đất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nước</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r>
              <a:rPr lang="en-US" sz="2800">
                <a:solidFill>
                  <a:schemeClr val="tx1"/>
                </a:solidFill>
                <a:latin typeface="Arial" panose="020B0604020202020204" pitchFamily="34" charset="0"/>
                <a:cs typeface="Arial" panose="020B0604020202020204" pitchFamily="34" charset="0"/>
              </a:rPr>
              <a:t>    - </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Trong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thời</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gian</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qua, Trung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ương</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đã</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ban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hành</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nhiều</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Nghị</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quyết</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chuyên</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đề</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đối</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với</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nhiều</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lĩnh</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vực</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khác</a:t>
            </a:r>
            <a:r>
              <a:rPr lang="en-US" sz="2800" spc="15"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nhau</a:t>
            </a:r>
            <a:endParaRPr lang="en-US" sz="2800" spc="15"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r>
              <a:rPr lang="en-US" sz="2800" spc="15">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Tinh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thần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Nghị</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quyết</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Đại</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hội</a:t>
            </a:r>
            <a:r>
              <a:rPr lang="en-US" sz="2800" dirty="0">
                <a:solidFill>
                  <a:schemeClr val="tx1"/>
                </a:solidFill>
                <a:effectLst/>
                <a:latin typeface="Arial" panose="020B0604020202020204" pitchFamily="34" charset="0"/>
                <a:ea typeface="TimesNewRomanPSMT"/>
                <a:cs typeface="Arial" panose="020B0604020202020204" pitchFamily="34" charset="0"/>
              </a:rPr>
              <a:t> XIII </a:t>
            </a:r>
            <a:r>
              <a:rPr lang="en-US" sz="2800" dirty="0" err="1">
                <a:solidFill>
                  <a:schemeClr val="tx1"/>
                </a:solidFill>
                <a:effectLst/>
                <a:latin typeface="Arial" panose="020B0604020202020204" pitchFamily="34" charset="0"/>
                <a:ea typeface="TimesNewRomanPSMT"/>
                <a:cs typeface="Arial" panose="020B0604020202020204" pitchFamily="34" charset="0"/>
              </a:rPr>
              <a:t>và</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các</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Nghị</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quyết</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của</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Đảng</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đã</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nhấn</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dirty="0" err="1">
                <a:solidFill>
                  <a:schemeClr val="tx1"/>
                </a:solidFill>
                <a:effectLst/>
                <a:latin typeface="Arial" panose="020B0604020202020204" pitchFamily="34" charset="0"/>
                <a:ea typeface="TimesNewRomanPSMT"/>
                <a:cs typeface="Arial" panose="020B0604020202020204" pitchFamily="34" charset="0"/>
              </a:rPr>
              <a:t>mạnh</a:t>
            </a:r>
            <a:r>
              <a:rPr lang="en-US" sz="2800" dirty="0">
                <a:solidFill>
                  <a:schemeClr val="tx1"/>
                </a:solidFill>
                <a:effectLst/>
                <a:latin typeface="Arial" panose="020B0604020202020204" pitchFamily="34" charset="0"/>
                <a:ea typeface="TimesNewRomanPSMT"/>
                <a:cs typeface="Arial" panose="020B0604020202020204" pitchFamily="34" charset="0"/>
              </a:rPr>
              <a:t> </a:t>
            </a:r>
            <a:r>
              <a:rPr lang="en-US" sz="2800" b="1" i="1" dirty="0">
                <a:solidFill>
                  <a:schemeClr val="tx1"/>
                </a:solidFill>
                <a:effectLst/>
                <a:latin typeface="Arial" panose="020B0604020202020204" pitchFamily="34" charset="0"/>
                <a:ea typeface="TimesNewRomanPSMT"/>
                <a:cs typeface="Arial" panose="020B0604020202020204" pitchFamily="34" charset="0"/>
              </a:rPr>
              <a:t>“</a:t>
            </a:r>
            <a:r>
              <a:rPr lang="en-US" sz="2800" b="1" i="1" dirty="0" err="1">
                <a:solidFill>
                  <a:schemeClr val="tx1"/>
                </a:solidFill>
                <a:effectLst/>
                <a:latin typeface="Arial" panose="020B0604020202020204" pitchFamily="34" charset="0"/>
                <a:ea typeface="TimesNewRomanPSMT"/>
                <a:cs typeface="Arial" panose="020B0604020202020204" pitchFamily="34" charset="0"/>
              </a:rPr>
              <a:t>Nhận</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thức</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đầy</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đủ</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và</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bảo</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đảm</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định</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hướng</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xã</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hội</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chủ</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nghĩa</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trong</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các</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chính</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sách</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xã</a:t>
            </a:r>
            <a:r>
              <a:rPr lang="en-US" sz="2800" b="1" i="1" dirty="0">
                <a:solidFill>
                  <a:schemeClr val="tx1"/>
                </a:solidFill>
                <a:effectLst/>
                <a:latin typeface="Arial" panose="020B0604020202020204" pitchFamily="34" charset="0"/>
                <a:ea typeface="TimesNewRomanPSMT"/>
                <a:cs typeface="Arial" panose="020B0604020202020204" pitchFamily="34" charset="0"/>
              </a:rPr>
              <a:t> </a:t>
            </a:r>
            <a:r>
              <a:rPr lang="en-US" sz="2800" b="1" i="1" dirty="0" err="1">
                <a:solidFill>
                  <a:schemeClr val="tx1"/>
                </a:solidFill>
                <a:effectLst/>
                <a:latin typeface="Arial" panose="020B0604020202020204" pitchFamily="34" charset="0"/>
                <a:ea typeface="TimesNewRomanPSMT"/>
                <a:cs typeface="Arial" panose="020B0604020202020204" pitchFamily="34" charset="0"/>
              </a:rPr>
              <a:t>hội</a:t>
            </a:r>
            <a:r>
              <a:rPr lang="en-US" sz="2800" b="1" i="1" dirty="0">
                <a:solidFill>
                  <a:schemeClr val="tx1"/>
                </a:solidFill>
                <a:effectLst/>
                <a:latin typeface="Arial" panose="020B0604020202020204" pitchFamily="34" charset="0"/>
                <a:ea typeface="TimesNewRomanPSMT"/>
                <a:cs typeface="Arial" panose="020B0604020202020204" pitchFamily="34" charset="0"/>
              </a:rPr>
              <a:t>…”</a:t>
            </a:r>
            <a:endParaRPr lang="en-US" sz="2800" b="1"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5881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726142" y="0"/>
            <a:ext cx="8552330" cy="7745506"/>
          </a:xfrm>
        </p:spPr>
        <p:txBody>
          <a:bodyPr>
            <a:noAutofit/>
          </a:bodyPr>
          <a:lstStyle/>
          <a:p>
            <a:pPr algn="ctr"/>
            <a:r>
              <a:rPr lang="en-US" sz="2800" b="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2- </a:t>
            </a:r>
            <a:r>
              <a:rPr lang="en-US" sz="2800" b="1"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Căn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cứ</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chính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trị</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just"/>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NQ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số</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15-NQ/TW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ngày</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01/6/2012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nghị</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TƯ 5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khóa</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XI</a:t>
            </a:r>
          </a:p>
          <a:p>
            <a:pPr algn="just"/>
            <a:r>
              <a:rPr lang="en-US" sz="2800" spc="15"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NQ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số</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29-NQ/TW,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ngày</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4/11/2013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nghị</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TƯ 8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khóa</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XI</a:t>
            </a:r>
            <a:endParaRPr lang="en-US" sz="2800" spc="15"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algn="just"/>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NQ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số</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20-NQ/TW,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ngày</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25/11/2017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nghị</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TƯ 6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khóa</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XII</a:t>
            </a:r>
          </a:p>
          <a:p>
            <a:pPr algn="just"/>
            <a:r>
              <a:rPr lang="en-US" sz="2800" spc="15"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NQ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số</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21-NQ/TW,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ngày</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25/11/2017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nghị</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TƯ 6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khóa</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XII</a:t>
            </a:r>
            <a:endParaRPr lang="en-US" sz="2800" spc="15"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algn="just"/>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NQ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số</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27-NQ/TW,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ngày</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21/5/2018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nghị</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TƯ 7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khoá</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XII </a:t>
            </a:r>
          </a:p>
          <a:p>
            <a:pPr algn="just"/>
            <a:r>
              <a:rPr lang="en-US" sz="2800" spc="15"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NQ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số</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28-NQ/TW,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ngày</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23/5/2018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nghị</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TƯ 7 </a:t>
            </a:r>
            <a:r>
              <a:rPr lang="en-US" sz="2800" spc="15"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khoá</a:t>
            </a:r>
            <a:r>
              <a:rPr lang="en-US" sz="2800" spc="15" dirty="0">
                <a:solidFill>
                  <a:srgbClr val="002060"/>
                </a:solidFill>
                <a:effectLst/>
                <a:latin typeface="Arial" panose="020B0604020202020204" pitchFamily="34" charset="0"/>
                <a:ea typeface="Calibri" panose="020F0502020204030204" pitchFamily="34" charset="0"/>
                <a:cs typeface="Arial" panose="020B0604020202020204" pitchFamily="34" charset="0"/>
              </a:rPr>
              <a:t> XII</a:t>
            </a:r>
          </a:p>
          <a:p>
            <a:pPr algn="just"/>
            <a:r>
              <a:rPr lang="en-US" sz="2800" spc="15" dirty="0">
                <a:solidFill>
                  <a:srgbClr val="002060"/>
                </a:solidFill>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Nghị</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quyết</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Đại</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hội</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lần</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thứ</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XIII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Đảng</a:t>
            </a:r>
            <a:r>
              <a:rPr lang="en-US" sz="28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648344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849608" y="349623"/>
            <a:ext cx="8966743" cy="6104965"/>
          </a:xfrm>
        </p:spPr>
        <p:txBody>
          <a:bodyPr>
            <a:noAutofit/>
          </a:bodyPr>
          <a:lstStyle/>
          <a:p>
            <a:pPr algn="ctr">
              <a:lnSpc>
                <a:spcPct val="107000"/>
              </a:lnSpc>
            </a:pP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Căn</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cứ</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thực</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tiễn</a:t>
            </a:r>
            <a:endPar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pP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Thành </a:t>
            </a:r>
            <a:r>
              <a:rPr lang="en-US" sz="28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tựu</a:t>
            </a:r>
            <a:r>
              <a:rPr lang="en-US" sz="2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Đời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sống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vật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chất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thần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khắp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mọi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miền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đất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nước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được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nâng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lên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rõ</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rệt</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Quá</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trình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đổi</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mới</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nhận</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thức</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về</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ta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là</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một</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bước</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tiến</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dài</a:t>
            </a:r>
            <a:endPar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rPr>
              <a:t>    -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iệc</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đảm</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bảo</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an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sinh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từ</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chủ</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yếu</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nhận</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thức</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hỗ</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trợ</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đạo</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sang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đảm</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bảo</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quyền</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an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sinh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công</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dân</a:t>
            </a:r>
            <a:endPar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Hệ</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thống</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đã</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cơ</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bản</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hoàn</a:t>
            </a:r>
            <a:r>
              <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1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thiện</a:t>
            </a:r>
            <a:endParaRPr lang="en-US" sz="2800" spc="-1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2800" spc="-10" dirty="0">
                <a:solidFill>
                  <a:schemeClr val="tx1"/>
                </a:solidFill>
                <a:latin typeface="Arial" panose="020B0604020202020204" pitchFamily="34" charset="0"/>
                <a:ea typeface="Calibri" panose="020F0502020204030204" pitchFamily="34" charset="0"/>
                <a:cs typeface="Arial" panose="020B0604020202020204" pitchFamily="34" charset="0"/>
              </a:rPr>
              <a:t>   - </a:t>
            </a:r>
            <a:r>
              <a:rPr lang="en-US" sz="2800" spc="-10" dirty="0" err="1">
                <a:solidFill>
                  <a:schemeClr val="tx1"/>
                </a:solidFill>
                <a:latin typeface="Arial" panose="020B0604020202020204" pitchFamily="34" charset="0"/>
                <a:ea typeface="Calibri" panose="020F0502020204030204" pitchFamily="34" charset="0"/>
                <a:cs typeface="Arial" panose="020B0604020202020204" pitchFamily="34" charset="0"/>
              </a:rPr>
              <a:t>M</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ột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số</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điểm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được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Liên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hợp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quốc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ghi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nhận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760763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724696" cy="4999575"/>
          </a:xfrm>
        </p:spPr>
        <p:txBody>
          <a:bodyPr>
            <a:noAutofit/>
          </a:bodyPr>
          <a:lstStyle/>
          <a:p>
            <a:pPr algn="just">
              <a:lnSpc>
                <a:spcPct val="107000"/>
              </a:lnSpc>
            </a:pPr>
            <a:r>
              <a:rPr lang="en-US" sz="280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ưu</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đãi</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người</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có</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công</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với</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cách</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mạng</a:t>
            </a:r>
            <a:endParaRPr lang="en-US" sz="32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320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Công</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tác</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giảm</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nghèo</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pPr>
            <a:r>
              <a:rPr lang="en-US" sz="3200">
                <a:solidFill>
                  <a:schemeClr val="tx1"/>
                </a:solidFill>
                <a:latin typeface="Arial" panose="020B0604020202020204" pitchFamily="34" charset="0"/>
                <a:ea typeface="Calibri" panose="020F0502020204030204" pitchFamily="34" charset="0"/>
                <a:cs typeface="Arial" panose="020B0604020202020204" pitchFamily="34" charset="0"/>
              </a:rPr>
              <a:t>   -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Bảo</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hiểm</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endParaRPr lang="en-US" sz="32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3200">
                <a:solidFill>
                  <a:schemeClr val="tx1"/>
                </a:solidFill>
                <a:effectLst/>
                <a:latin typeface="Arial" panose="020B0604020202020204" pitchFamily="34" charset="0"/>
                <a:ea typeface="Calibri" panose="020F0502020204030204" pitchFamily="34" charset="0"/>
                <a:cs typeface="Arial" panose="020B0604020202020204" pitchFamily="34" charset="0"/>
              </a:rPr>
              <a:t>   -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sách</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trợ</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giúp</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pPr>
            <a:r>
              <a:rPr lang="en-US" sz="3200">
                <a:solidFill>
                  <a:schemeClr val="tx1"/>
                </a:solidFill>
                <a:latin typeface="Arial" panose="020B0604020202020204" pitchFamily="34" charset="0"/>
                <a:ea typeface="Calibri" panose="020F0502020204030204" pitchFamily="34" charset="0"/>
                <a:cs typeface="Arial" panose="020B0604020202020204" pitchFamily="34" charset="0"/>
              </a:rPr>
              <a:t>   -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Về</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đảm</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bảo</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mức</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tối</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thiểu</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dịch</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cơ</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bản</a:t>
            </a:r>
            <a:endParaRPr lang="en-US" sz="32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08189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930292" y="449503"/>
            <a:ext cx="8509130" cy="5252050"/>
          </a:xfrm>
        </p:spPr>
        <p:txBody>
          <a:bodyPr>
            <a:noAutofit/>
          </a:bodyPr>
          <a:lstStyle/>
          <a:p>
            <a:pPr algn="ctr">
              <a:lnSpc>
                <a:spcPct val="107000"/>
              </a:lnSpc>
            </a:pPr>
            <a:r>
              <a:rPr lang="en-US" sz="3200" b="1">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Hạn </a:t>
            </a:r>
            <a:r>
              <a:rPr lang="en-US" sz="3200" b="1" dirty="0" err="1">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chế</a:t>
            </a:r>
            <a:r>
              <a:rPr lang="en-US" sz="3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yếu</a:t>
            </a:r>
            <a:r>
              <a:rPr lang="en-US" sz="3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r>
              <a:rPr lang="en-US" sz="3200" b="1" dirty="0" err="1">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kém</a:t>
            </a:r>
            <a:endParaRPr lang="en-US" sz="3200" b="1" dirty="0">
              <a:solidFill>
                <a:srgbClr val="FF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3200" b="1">
                <a:solidFill>
                  <a:schemeClr val="tx1"/>
                </a:solidFill>
                <a:latin typeface="Arial" panose="020B0604020202020204" pitchFamily="34" charset="0"/>
                <a:ea typeface="Calibri" panose="020F0502020204030204" pitchFamily="34" charset="0"/>
                <a:cs typeface="Arial" panose="020B0604020202020204" pitchFamily="34" charset="0"/>
              </a:rPr>
              <a:t>   - </a:t>
            </a:r>
            <a:r>
              <a:rPr lang="vi-VN"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Kết quả giảm nghèo có nơi, có lúc chưa vững chắc</a:t>
            </a:r>
            <a:endPar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3200" b="1">
                <a:solidFill>
                  <a:schemeClr val="tx1"/>
                </a:solidFill>
                <a:latin typeface="Arial" panose="020B0604020202020204" pitchFamily="34" charset="0"/>
                <a:ea typeface="Calibri" panose="020F0502020204030204" pitchFamily="34" charset="0"/>
                <a:cs typeface="Arial" panose="020B0604020202020204" pitchFamily="34" charset="0"/>
              </a:rPr>
              <a:t>   - </a:t>
            </a:r>
            <a:r>
              <a:rPr lang="vi-VN"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Thị trường lao động phát triển chưa đồng bộ</a:t>
            </a:r>
            <a:endParaRPr lang="en-US" sz="3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3200" b="1">
                <a:solidFill>
                  <a:schemeClr val="tx1"/>
                </a:solidFill>
                <a:latin typeface="Arial" panose="020B0604020202020204" pitchFamily="34" charset="0"/>
                <a:ea typeface="Calibri" panose="020F0502020204030204" pitchFamily="34" charset="0"/>
                <a:cs typeface="Arial" panose="020B0604020202020204" pitchFamily="34" charset="0"/>
              </a:rPr>
              <a:t>   - </a:t>
            </a:r>
            <a:r>
              <a:rPr lang="vi-VN"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P</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hạm</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vi bao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phủ</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vi-VN"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khả năng giải quyết rủi ro của các chính sách xã hội còn thấp</a:t>
            </a:r>
            <a:endParaRPr lang="en-US" sz="3200" b="1"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n-US" sz="3200" b="1">
                <a:solidFill>
                  <a:schemeClr val="tx1"/>
                </a:solidFill>
                <a:latin typeface="Arial" panose="020B0604020202020204" pitchFamily="34" charset="0"/>
                <a:ea typeface="Calibri" panose="020F0502020204030204" pitchFamily="34" charset="0"/>
                <a:cs typeface="Arial" panose="020B0604020202020204" pitchFamily="34" charset="0"/>
              </a:rPr>
              <a:t>    -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dịch</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xã</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cơ</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bản</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chưa</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đáp</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ứng</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được</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nhu</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cầu</a:t>
            </a:r>
            <a:r>
              <a:rPr lang="en-US"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vi-VN" sz="3200" dirty="0">
                <a:solidFill>
                  <a:schemeClr val="tx1"/>
                </a:solidFill>
                <a:effectLst/>
                <a:latin typeface="Arial" panose="020B0604020202020204" pitchFamily="34" charset="0"/>
                <a:ea typeface="Calibri" panose="020F0502020204030204" pitchFamily="34" charset="0"/>
                <a:cs typeface="Arial" panose="020B0604020202020204" pitchFamily="34" charset="0"/>
              </a:rPr>
              <a:t> Nhân </a:t>
            </a:r>
            <a:r>
              <a:rPr lang="en-US" sz="3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dân</a:t>
            </a:r>
            <a:endParaRPr lang="en-US" sz="320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3100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F4F8D1-A1D6-BC74-E449-AF5E0ABD44B4}"/>
              </a:ext>
            </a:extLst>
          </p:cNvPr>
          <p:cNvSpPr>
            <a:spLocks noGrp="1"/>
          </p:cNvSpPr>
          <p:nvPr>
            <p:ph type="subTitle" idx="1"/>
          </p:nvPr>
        </p:nvSpPr>
        <p:spPr>
          <a:xfrm>
            <a:off x="618566" y="349624"/>
            <a:ext cx="8848164" cy="6508376"/>
          </a:xfrm>
        </p:spPr>
        <p:txBody>
          <a:bodyPr>
            <a:noAutofit/>
          </a:bodyPr>
          <a:lstStyle/>
          <a:p>
            <a:pPr algn="just">
              <a:lnSpc>
                <a:spcPct val="107000"/>
              </a:lnSpc>
            </a:pPr>
            <a:r>
              <a:rPr lang="en-US" sz="24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rgbClr val="0070C0"/>
                </a:solidFill>
                <a:latin typeface="Arial" panose="020B0604020202020204" pitchFamily="34" charset="0"/>
                <a:ea typeface="Calibri" panose="020F0502020204030204" pitchFamily="34" charset="0"/>
                <a:cs typeface="Arial" panose="020B0604020202020204" pitchFamily="34" charset="0"/>
              </a:rPr>
              <a:t>Nguyên</a:t>
            </a:r>
            <a:r>
              <a:rPr lang="en-US" sz="2800" b="1" dirty="0">
                <a:solidFill>
                  <a:srgbClr val="0070C0"/>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rgbClr val="0070C0"/>
                </a:solidFill>
                <a:latin typeface="Arial" panose="020B0604020202020204" pitchFamily="34" charset="0"/>
                <a:ea typeface="Calibri" panose="020F0502020204030204" pitchFamily="34" charset="0"/>
                <a:cs typeface="Arial" panose="020B0604020202020204" pitchFamily="34" charset="0"/>
              </a:rPr>
              <a:t>nhân</a:t>
            </a:r>
            <a:r>
              <a:rPr lang="en-US" sz="2800" b="1" dirty="0">
                <a:solidFill>
                  <a:srgbClr val="0070C0"/>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rgbClr val="0070C0"/>
                </a:solidFill>
                <a:latin typeface="Arial" panose="020B0604020202020204" pitchFamily="34" charset="0"/>
                <a:ea typeface="Calibri" panose="020F0502020204030204" pitchFamily="34" charset="0"/>
                <a:cs typeface="Arial" panose="020B0604020202020204" pitchFamily="34" charset="0"/>
              </a:rPr>
              <a:t>kết</a:t>
            </a:r>
            <a:r>
              <a:rPr lang="en-US" sz="2800" b="1" dirty="0">
                <a:solidFill>
                  <a:srgbClr val="0070C0"/>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rgbClr val="0070C0"/>
                </a:solidFill>
                <a:latin typeface="Arial" panose="020B0604020202020204" pitchFamily="34" charset="0"/>
                <a:ea typeface="Calibri" panose="020F0502020204030204" pitchFamily="34" charset="0"/>
                <a:cs typeface="Arial" panose="020B0604020202020204" pitchFamily="34" charset="0"/>
              </a:rPr>
              <a:t>quả</a:t>
            </a:r>
            <a:r>
              <a:rPr lang="en-US" sz="2800" b="1" dirty="0">
                <a:solidFill>
                  <a:srgbClr val="0070C0"/>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rgbClr val="0070C0"/>
                </a:solidFill>
                <a:latin typeface="Arial" panose="020B0604020202020204" pitchFamily="34" charset="0"/>
                <a:ea typeface="Calibri" panose="020F0502020204030204" pitchFamily="34" charset="0"/>
                <a:cs typeface="Arial" panose="020B0604020202020204" pitchFamily="34" charset="0"/>
              </a:rPr>
              <a:t>đạt</a:t>
            </a:r>
            <a:r>
              <a:rPr lang="en-US" sz="2800" b="1" dirty="0">
                <a:solidFill>
                  <a:srgbClr val="0070C0"/>
                </a:solidFill>
                <a:latin typeface="Arial" panose="020B0604020202020204" pitchFamily="34" charset="0"/>
                <a:ea typeface="Calibri" panose="020F0502020204030204" pitchFamily="34" charset="0"/>
                <a:cs typeface="Arial" panose="020B0604020202020204" pitchFamily="34" charset="0"/>
              </a:rPr>
              <a:t> </a:t>
            </a:r>
            <a:r>
              <a:rPr lang="en-US" sz="2800" b="1" dirty="0" err="1">
                <a:solidFill>
                  <a:srgbClr val="0070C0"/>
                </a:solidFill>
                <a:latin typeface="Arial" panose="020B0604020202020204" pitchFamily="34" charset="0"/>
                <a:ea typeface="Calibri" panose="020F0502020204030204" pitchFamily="34" charset="0"/>
                <a:cs typeface="Arial" panose="020B0604020202020204" pitchFamily="34" charset="0"/>
              </a:rPr>
              <a:t>được</a:t>
            </a:r>
            <a:endParaRPr lang="en-US" sz="2800" b="1"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lgn="just">
              <a:spcBef>
                <a:spcPts val="600"/>
              </a:spcBef>
              <a:buFont typeface="Wingdings" panose="05000000000000000000" pitchFamily="2" charset="2"/>
              <a:buChar char="§"/>
            </a:pP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Sự</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lãnh</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đạo</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chỉ</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đạo</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sâu</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sát</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kịp</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thời</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Ban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Chấp</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hành</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Trung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ương</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Đảng</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mà</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trực</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tiếp</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thường</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xuyên</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là</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Bộ</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trị</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Ban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Bí</a:t>
            </a:r>
            <a:r>
              <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7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thư</a:t>
            </a:r>
            <a:endParaRPr lang="en-US" sz="2800" spc="-7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lgn="just">
              <a:spcBef>
                <a:spcPts val="600"/>
              </a:spcBef>
              <a:buFont typeface="Wingdings" panose="05000000000000000000" pitchFamily="2" charset="2"/>
              <a:buChar char="§"/>
            </a:pP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Sự</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giám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đồng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hành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chủ</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động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phối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hợp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kịp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thời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chặt</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chẽ</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hiệu</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quả</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Quốc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Ủy</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ban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Thường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vụ</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Quốc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hội</a:t>
            </a: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Mặt trận Tổ quốc Việt Nam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và</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cơ</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quan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trong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hệ</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thống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endParaRPr lang="en-US" sz="2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indent="-342900" algn="just">
              <a:spcBef>
                <a:spcPts val="600"/>
              </a:spcBef>
              <a:buFont typeface="Wingdings" panose="05000000000000000000" pitchFamily="2" charset="2"/>
              <a:buChar char="§"/>
            </a:pP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Sự</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chỉ</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đạo</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điều</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hành</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quyết</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liệt</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linh</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hoạt</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sát</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thực</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tiễn</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CP,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TTg</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Chính</a:t>
            </a:r>
            <a:r>
              <a:rPr lang="en-US" sz="2800" spc="-5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spc="-5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phủ</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cấp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ngành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địa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phương</a:t>
            </a:r>
            <a:endParaRPr lang="en-US" sz="28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indent="-342900" algn="just">
              <a:spcBef>
                <a:spcPts val="600"/>
              </a:spcBef>
              <a:buFont typeface="Wingdings" panose="05000000000000000000" pitchFamily="2" charset="2"/>
              <a:buChar char="§"/>
            </a:pP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Sự</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ủng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hộ</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tham</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tích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cực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tầng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lớp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Nhân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dân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cộng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đồng</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doanh</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nghiệp</a:t>
            </a:r>
            <a:endPar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indent="-342900" algn="just">
              <a:spcBef>
                <a:spcPts val="600"/>
              </a:spcBef>
              <a:buFont typeface="Wingdings" panose="05000000000000000000" pitchFamily="2" charset="2"/>
              <a:buChar char="§"/>
            </a:pPr>
            <a:r>
              <a:rPr lang="vi-VN"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S</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ự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hợp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tác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hỗ</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trợ</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giúp</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đỡ</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của</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bạn</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bè</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quốc</a:t>
            </a: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28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tế</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3788944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222</TotalTime>
  <Words>16868</Words>
  <Application>Microsoft Office PowerPoint</Application>
  <PresentationFormat>Widescreen</PresentationFormat>
  <Paragraphs>339</Paragraphs>
  <Slides>24</Slides>
  <Notes>24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Georgia</vt:lpstr>
      <vt:lpstr>Times New Roman</vt:lpstr>
      <vt:lpstr>Times New Roman Bold</vt:lpstr>
      <vt:lpstr>Trebuchet MS</vt:lpstr>
      <vt:lpstr>Wingdings</vt:lpstr>
      <vt:lpstr>Wingdings 2</vt:lpstr>
      <vt:lpstr>Wingdings 3</vt:lpstr>
      <vt:lpstr>Facet</vt:lpstr>
      <vt:lpstr>       Chuyên đề: Tiếp tục đổi mới, nâng cao chất lượng chính sách xã hội, đáp ứng yêu cầu sự nghiệp xây dựng và bảo vệ Tổ quốc trong giai đoạn mới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GIỚI THIỆU Chuyên đề: Tiếp tục đổi mới, nâng cao chất lượng chính sách xã hội, đáp ứng yêu cầu sự nghiệp xây dựng và bảo vệ Tổ quốc trong giai đoạn mới</dc:title>
  <dc:creator>Admin</dc:creator>
  <cp:lastModifiedBy>Administrator</cp:lastModifiedBy>
  <cp:revision>22</cp:revision>
  <dcterms:created xsi:type="dcterms:W3CDTF">2023-12-09T15:40:54Z</dcterms:created>
  <dcterms:modified xsi:type="dcterms:W3CDTF">2023-12-19T07:42:33Z</dcterms:modified>
</cp:coreProperties>
</file>