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256" r:id="rId3"/>
    <p:sldId id="308" r:id="rId4"/>
    <p:sldId id="258" r:id="rId5"/>
    <p:sldId id="259" r:id="rId7"/>
    <p:sldId id="260" r:id="rId8"/>
    <p:sldId id="261" r:id="rId9"/>
    <p:sldId id="262" r:id="rId10"/>
    <p:sldId id="263" r:id="rId11"/>
    <p:sldId id="265" r:id="rId12"/>
    <p:sldId id="266" r:id="rId13"/>
    <p:sldId id="304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313" r:id="rId37"/>
    <p:sldId id="289" r:id="rId38"/>
    <p:sldId id="290" r:id="rId39"/>
    <p:sldId id="291" r:id="rId40"/>
    <p:sldId id="292" r:id="rId41"/>
    <p:sldId id="310" r:id="rId42"/>
    <p:sldId id="293" r:id="rId43"/>
    <p:sldId id="294" r:id="rId44"/>
    <p:sldId id="311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3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580" autoAdjust="0"/>
  </p:normalViewPr>
  <p:slideViewPr>
    <p:cSldViewPr showGuides="1">
      <p:cViewPr varScale="1">
        <p:scale>
          <a:sx n="66" d="100"/>
          <a:sy n="66" d="100"/>
        </p:scale>
        <p:origin x="150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-3270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6" Type="http://schemas.openxmlformats.org/officeDocument/2006/relationships/tableStyles" Target="tableStyles.xml"/><Relationship Id="rId55" Type="http://schemas.openxmlformats.org/officeDocument/2006/relationships/viewProps" Target="viewProps.xml"/><Relationship Id="rId54" Type="http://schemas.openxmlformats.org/officeDocument/2006/relationships/presProps" Target="presProps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C5CD55-D2C5-41CC-86F5-ABBF5BD86AAF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806F37-9BF8-46D3-895E-CA8B0F497DA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xem</a:t>
            </a:r>
            <a:r>
              <a:rPr lang="en-US" dirty="0" smtClean="0"/>
              <a:t> </a:t>
            </a:r>
            <a:r>
              <a:rPr lang="en-US" dirty="0" err="1" smtClean="0"/>
              <a:t>xong</a:t>
            </a:r>
            <a:r>
              <a:rPr lang="en-US" dirty="0" smtClean="0"/>
              <a:t> </a:t>
            </a:r>
            <a:r>
              <a:rPr lang="en-US" dirty="0" err="1" smtClean="0"/>
              <a:t>đoạn</a:t>
            </a:r>
            <a:r>
              <a:rPr lang="en-US" baseline="0" dirty="0" smtClean="0"/>
              <a:t> video </a:t>
            </a:r>
            <a:r>
              <a:rPr lang="en-US" baseline="0" dirty="0" err="1" smtClean="0"/>
              <a:t>thì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đ/c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cảm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không</a:t>
            </a:r>
            <a:r>
              <a:rPr lang="en-US" baseline="0" dirty="0" smtClean="0"/>
              <a:t>?</a:t>
            </a:r>
            <a:endParaRPr lang="en-US" baseline="0" dirty="0" smtClean="0"/>
          </a:p>
          <a:p>
            <a:r>
              <a:rPr lang="en-US" baseline="0" dirty="0" smtClean="0"/>
              <a:t>1 </a:t>
            </a:r>
            <a:r>
              <a:rPr lang="en-US" baseline="0" dirty="0" err="1" smtClean="0"/>
              <a:t>vấn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nhưng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cách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quyết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dục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dục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06F37-9BF8-46D3-895E-CA8B0F497DA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06F37-9BF8-46D3-895E-CA8B0F497DA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A9DBC7-AF75-4CA5-BF06-6EE66B84195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A9DBC7-AF75-4CA5-BF06-6EE66B84195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A9DBC7-AF75-4CA5-BF06-6EE66B84195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A9DBC7-AF75-4CA5-BF06-6EE66B84195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Phần</a:t>
            </a:r>
            <a:r>
              <a:rPr lang="en-US" dirty="0" smtClean="0"/>
              <a:t> </a:t>
            </a:r>
            <a:r>
              <a:rPr lang="en-US" dirty="0" err="1" smtClean="0"/>
              <a:t>này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nói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phân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thực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đảm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hợp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06F37-9BF8-46D3-895E-CA8B0F497DA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  <a:endParaRPr lang="en-US" dirty="0" smtClean="0"/>
          </a:p>
          <a:p>
            <a:pPr lvl="2"/>
            <a:r>
              <a:rPr lang="en-US" dirty="0" smtClean="0"/>
              <a:t>Third level</a:t>
            </a:r>
            <a:endParaRPr lang="en-US" dirty="0" smtClean="0"/>
          </a:p>
          <a:p>
            <a:pPr lvl="3"/>
            <a:r>
              <a:rPr lang="en-US" dirty="0" smtClean="0"/>
              <a:t>Fourth level</a:t>
            </a:r>
            <a:endParaRPr lang="en-US" dirty="0" smtClean="0"/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62210-6D6B-4B04-94B3-065DFACD1FA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32D0E-2520-4F3E-B904-793F245E6E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62210-6D6B-4B04-94B3-065DFACD1FA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32D0E-2520-4F3E-B904-793F245E6E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62210-6D6B-4B04-94B3-065DFACD1FA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32D0E-2520-4F3E-B904-793F245E6E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62210-6D6B-4B04-94B3-065DFACD1FA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32D0E-2520-4F3E-B904-793F245E6E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62210-6D6B-4B04-94B3-065DFACD1FA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32D0E-2520-4F3E-B904-793F245E6E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62210-6D6B-4B04-94B3-065DFACD1FA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32D0E-2520-4F3E-B904-793F245E6E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62210-6D6B-4B04-94B3-065DFACD1FA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32D0E-2520-4F3E-B904-793F245E6E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62210-6D6B-4B04-94B3-065DFACD1FA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32D0E-2520-4F3E-B904-793F245E6E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62210-6D6B-4B04-94B3-065DFACD1FA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32D0E-2520-4F3E-B904-793F245E6E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62210-6D6B-4B04-94B3-065DFACD1FA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32D0E-2520-4F3E-B904-793F245E6E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62210-6D6B-4B04-94B3-065DFACD1FA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32D0E-2520-4F3E-B904-793F245E6E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  <a:endParaRPr lang="en-US" dirty="0" smtClean="0"/>
          </a:p>
          <a:p>
            <a:pPr lvl="2"/>
            <a:r>
              <a:rPr lang="en-US" dirty="0" smtClean="0"/>
              <a:t>Third level</a:t>
            </a:r>
            <a:endParaRPr lang="en-US" dirty="0" smtClean="0"/>
          </a:p>
          <a:p>
            <a:pPr lvl="3"/>
            <a:r>
              <a:rPr lang="en-US" dirty="0" smtClean="0"/>
              <a:t>Fourth level</a:t>
            </a:r>
            <a:endParaRPr lang="en-US" dirty="0" smtClean="0"/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62210-6D6B-4B04-94B3-065DFACD1FA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32D0E-2520-4F3E-B904-793F245E6ED1}" type="slidenum">
              <a:rPr lang="en-US" smtClean="0"/>
            </a:fld>
            <a:endParaRPr lang="en-US"/>
          </a:p>
        </p:txBody>
      </p:sp>
      <p:pic>
        <p:nvPicPr>
          <p:cNvPr id="7" name="Picture 2" descr="D:\THANH THAO\ANH NEN PP\tải xuống (1).jpg"/>
          <p:cNvPicPr>
            <a:picLocks noChangeAspect="1" noChangeArrowheads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4412"/>
            <a:ext cx="9143999" cy="6849173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7.jpe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8.png"/><Relationship Id="rId2" Type="http://schemas.microsoft.com/office/2007/relationships/media" Target="file:///D:\THANH%20THAO\GIAO%20AN\DVM\BAI%205\VIDEO%20TR%20CHIEU\GIAO%20DUC%20GD.mp4" TargetMode="External"/><Relationship Id="rId1" Type="http://schemas.openxmlformats.org/officeDocument/2006/relationships/video" Target="file:///D:\THANH%20THAO\GIAO%20AN\DVM\BAI%205\VIDEO%20TR%20CHIEU\GIAO%20DUC%20GD.mp4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0.png"/><Relationship Id="rId1" Type="http://schemas.openxmlformats.org/officeDocument/2006/relationships/image" Target="../media/image2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6.jpeg"/><Relationship Id="rId1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7.png"/><Relationship Id="rId2" Type="http://schemas.microsoft.com/office/2007/relationships/media" Target="file:///D:\THANH%20THAO\GIAO%20AN\DVM\BAI%205\VIDEO%20TR%20CHIEU\Du%20l&#7883;ch%20Vi&#7879;t%20Nam%20n&#7857;m%20trong%20nh&#243;m%20t&#259;ng%20tr&#432;&#7903;ng%20cao%20nh&#7845;t%20th&#7871;%20gi&#7899;i%20-%20VTV4%20-trim.mp4" TargetMode="External"/><Relationship Id="rId1" Type="http://schemas.openxmlformats.org/officeDocument/2006/relationships/video" Target="file:///D:\THANH%20THAO\GIAO%20AN\DVM\BAI%205\VIDEO%20TR%20CHIEU\Du%20l&#7883;ch%20Vi&#7879;t%20Nam%20n&#7857;m%20trong%20nh&#243;m%20t&#259;ng%20tr&#432;&#7903;ng%20cao%20nh&#7845;t%20th&#7871;%20gi&#7899;i%20-%20VTV4%20-trim.mp4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2.png"/><Relationship Id="rId2" Type="http://schemas.microsoft.com/office/2007/relationships/media" Target="file:///D:\THANH%20THAO\GIAO%20AN\DVM\BAI%205\VIDEO%20TR%20CHIEU\T&#225;c%20&#273;&#7897;ng%20m&#7841;ng%20x&#227;%20h&#7897;i%20t&#7899;i%20t&#226;m%20l&#253;%20ng&#432;&#7901;i%20d&#249;ng%20-%20Tin%20T&#7913;c%20VTV24.mp4" TargetMode="External"/><Relationship Id="rId1" Type="http://schemas.openxmlformats.org/officeDocument/2006/relationships/video" Target="file:///D:\THANH%20THAO\GIAO%20AN\DVM\BAI%205\VIDEO%20TR%20CHIEU\T&#225;c%20&#273;&#7897;ng%20m&#7841;ng%20x&#227;%20h&#7897;i%20t&#7899;i%20t&#226;m%20l&#253;%20ng&#432;&#7901;i%20d&#249;ng%20-%20Tin%20T&#7913;c%20VTV24.mp4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3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5.jpeg"/></Relationships>
</file>

<file path=ppt/slides/_rels/slide4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9.jpeg"/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image" Target="../media/image46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0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838200"/>
            <a:ext cx="7924800" cy="4191000"/>
          </a:xfrm>
        </p:spPr>
        <p:txBody>
          <a:bodyPr>
            <a:noAutofit/>
          </a:bodyPr>
          <a:lstStyle/>
          <a:p>
            <a:pPr lvl="0" fontAlgn="base">
              <a:spcAft>
                <a:spcPct val="0"/>
              </a:spcAft>
              <a:defRPr/>
            </a:pP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b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PHÁT TRIỂN GIÁO DỤC VÀ ĐÀO TẠO; KHOA HỌC VÀ CÔNG NGHỆ; </a:t>
            </a:r>
            <a:b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 DỰNG VÀ PHÁT 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 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HÓA, </a:t>
            </a:r>
            <a:b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NGƯỜI VIỆT NAM; </a:t>
            </a:r>
            <a:b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VỆ MÔI TRƯỜNG VÀ QUẢN LÝ PHÁT TRIỂN XÃ HỘI</a:t>
            </a:r>
            <a:b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4648200"/>
            <a:ext cx="6019800" cy="685800"/>
          </a:xfrm>
        </p:spPr>
        <p:txBody>
          <a:bodyPr>
            <a:normAutofit fontScale="70000"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 VIÊN: BÙI THANH THẢO</a:t>
            </a:r>
            <a:endParaRPr lang="en-US" sz="2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TÂM CHÍNH TRỊ THỊ XÃ AN NHƠN </a:t>
            </a:r>
            <a:endParaRPr lang="en-US" sz="2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52400"/>
            <a:ext cx="6172200" cy="609600"/>
          </a:xfrm>
        </p:spPr>
        <p:txBody>
          <a:bodyPr>
            <a:normAutofit/>
          </a:bodyPr>
          <a:lstStyle/>
          <a:p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KHOA HỌC CÔNG NGHỆ</a:t>
            </a:r>
            <a:endParaRPr lang="en-US" sz="2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1066800"/>
            <a:ext cx="807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KHCN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Năng lực khoa học - công nghệ của một quốc gia hay doanh nghiệp là gì?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28600" y="1981200"/>
            <a:ext cx="8771223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/>
          <p:nvPr/>
        </p:nvSpPr>
        <p:spPr>
          <a:xfrm>
            <a:off x="381000" y="228600"/>
            <a:ext cx="8458200" cy="2057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marR="0" lvl="1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Quyết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tăng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1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“Then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chốt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nền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1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rút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ngắn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khoảng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triển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giữa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quốc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2" descr="Khoa học công nghệ - nền tảng, động lực cho phát triển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838200" y="2286000"/>
            <a:ext cx="7696200" cy="44766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28600"/>
            <a:ext cx="7239000" cy="1189038"/>
          </a:xfrm>
        </p:spPr>
        <p:txBody>
          <a:bodyPr>
            <a:norm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XI)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534400" cy="4221163"/>
          </a:xfrm>
        </p:spPr>
        <p:txBody>
          <a:bodyPr>
            <a:normAutofit/>
          </a:bodyPr>
          <a:lstStyle/>
          <a:p>
            <a:pPr algn="just"/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304800"/>
            <a:ext cx="7162800" cy="1470025"/>
          </a:xfrm>
        </p:spPr>
        <p:txBody>
          <a:bodyPr>
            <a:norm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XI)</a:t>
            </a:r>
            <a:endParaRPr lang="en-US" sz="2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905000"/>
            <a:ext cx="8382000" cy="2514600"/>
          </a:xfrm>
        </p:spPr>
        <p:txBody>
          <a:bodyPr/>
          <a:lstStyle/>
          <a:p>
            <a:pPr marL="514350" indent="-514350" algn="just">
              <a:buFont typeface="Arial" panose="020B0604020202020204" pitchFamily="34" charset="0"/>
              <a:buChar char="•"/>
            </a:pP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Font typeface="Arial" panose="020B0604020202020204" pitchFamily="34" charset="0"/>
              <a:buChar char="•"/>
            </a:pP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Ưu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tiên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và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tập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trung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mọi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nguồn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lực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quốc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gia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cho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phát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triển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khoa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học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và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công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nghệ</a:t>
            </a:r>
            <a:endParaRPr lang="en-US" b="1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</a:endParaRPr>
          </a:p>
          <a:p>
            <a:pPr marL="514350" indent="-514350" algn="just">
              <a:buFont typeface="Arial" panose="020B0604020202020204" pitchFamily="34" charset="0"/>
              <a:buChar char="•"/>
            </a:pP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b="1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543800" cy="1036638"/>
          </a:xfrm>
        </p:spPr>
        <p:txBody>
          <a:bodyPr>
            <a:no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5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2021 - 2025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534400" cy="5257800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US" b="1" dirty="0" err="1" smtClean="0">
                <a:solidFill>
                  <a:schemeClr val="tx2"/>
                </a:solidFill>
              </a:rPr>
              <a:t>Phát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triển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lực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lượng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sản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xuất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hiện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đại</a:t>
            </a:r>
            <a:r>
              <a:rPr lang="en-US" b="1" dirty="0" smtClean="0">
                <a:solidFill>
                  <a:schemeClr val="tx2"/>
                </a:solidFill>
              </a:rPr>
              <a:t>, </a:t>
            </a:r>
            <a:r>
              <a:rPr lang="en-US" b="1" dirty="0" err="1" smtClean="0">
                <a:solidFill>
                  <a:schemeClr val="tx2"/>
                </a:solidFill>
              </a:rPr>
              <a:t>đổi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mới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mô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hình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tăng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trưởng</a:t>
            </a:r>
            <a:r>
              <a:rPr lang="en-US" b="1" dirty="0" smtClean="0">
                <a:solidFill>
                  <a:schemeClr val="tx2"/>
                </a:solidFill>
              </a:rPr>
              <a:t>, </a:t>
            </a:r>
            <a:r>
              <a:rPr lang="en-US" b="1" dirty="0" err="1" smtClean="0">
                <a:solidFill>
                  <a:schemeClr val="tx2"/>
                </a:solidFill>
              </a:rPr>
              <a:t>nâng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cao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năng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suất</a:t>
            </a:r>
            <a:r>
              <a:rPr lang="en-US" b="1" dirty="0" smtClean="0">
                <a:solidFill>
                  <a:schemeClr val="tx2"/>
                </a:solidFill>
              </a:rPr>
              <a:t>, </a:t>
            </a:r>
            <a:r>
              <a:rPr lang="en-US" b="1" dirty="0" err="1" smtClean="0">
                <a:solidFill>
                  <a:schemeClr val="tx2"/>
                </a:solidFill>
              </a:rPr>
              <a:t>chất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lượng</a:t>
            </a:r>
            <a:r>
              <a:rPr lang="en-US" b="1" dirty="0" smtClean="0">
                <a:solidFill>
                  <a:schemeClr val="tx2"/>
                </a:solidFill>
              </a:rPr>
              <a:t>, </a:t>
            </a:r>
            <a:r>
              <a:rPr lang="en-US" b="1" dirty="0" err="1" smtClean="0">
                <a:solidFill>
                  <a:schemeClr val="tx2"/>
                </a:solidFill>
              </a:rPr>
              <a:t>hiệu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quả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và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sức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cạnh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tranh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của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nền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kinh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tế</a:t>
            </a:r>
            <a:r>
              <a:rPr lang="en-US" b="1" dirty="0" smtClean="0">
                <a:solidFill>
                  <a:schemeClr val="tx2"/>
                </a:solidFill>
              </a:rPr>
              <a:t>. </a:t>
            </a:r>
            <a:endParaRPr lang="en-US" b="1" dirty="0" smtClean="0">
              <a:solidFill>
                <a:schemeClr val="tx2"/>
              </a:solidFill>
            </a:endParaRPr>
          </a:p>
          <a:p>
            <a:pPr algn="just"/>
            <a:r>
              <a:rPr lang="en-US" b="1" dirty="0" err="1" smtClean="0">
                <a:solidFill>
                  <a:schemeClr val="tx2"/>
                </a:solidFill>
              </a:rPr>
              <a:t>Đổi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mới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mạnh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mẽ</a:t>
            </a:r>
            <a:r>
              <a:rPr lang="en-US" b="1" dirty="0" smtClean="0">
                <a:solidFill>
                  <a:schemeClr val="tx2"/>
                </a:solidFill>
              </a:rPr>
              <a:t>, </a:t>
            </a:r>
            <a:r>
              <a:rPr lang="en-US" b="1" dirty="0" err="1" smtClean="0">
                <a:solidFill>
                  <a:schemeClr val="tx2"/>
                </a:solidFill>
              </a:rPr>
              <a:t>đồng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bộ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thể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chế</a:t>
            </a:r>
            <a:r>
              <a:rPr lang="en-US" b="1" dirty="0" smtClean="0">
                <a:solidFill>
                  <a:schemeClr val="tx2"/>
                </a:solidFill>
              </a:rPr>
              <a:t>, </a:t>
            </a:r>
            <a:r>
              <a:rPr lang="en-US" b="1" dirty="0" err="1" smtClean="0">
                <a:solidFill>
                  <a:schemeClr val="tx2"/>
                </a:solidFill>
              </a:rPr>
              <a:t>chính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sách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ứng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dụng</a:t>
            </a:r>
            <a:r>
              <a:rPr lang="en-US" b="1" dirty="0" smtClean="0">
                <a:solidFill>
                  <a:schemeClr val="tx2"/>
                </a:solidFill>
              </a:rPr>
              <a:t>, </a:t>
            </a:r>
            <a:r>
              <a:rPr lang="en-US" b="1" dirty="0" err="1" smtClean="0">
                <a:solidFill>
                  <a:schemeClr val="tx2"/>
                </a:solidFill>
              </a:rPr>
              <a:t>phát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triển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khoa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học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và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công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nghệ</a:t>
            </a:r>
            <a:r>
              <a:rPr lang="en-US" b="1" dirty="0" smtClean="0">
                <a:solidFill>
                  <a:schemeClr val="tx2"/>
                </a:solidFill>
              </a:rPr>
              <a:t>. </a:t>
            </a:r>
            <a:endParaRPr lang="en-US" b="1" dirty="0" smtClean="0">
              <a:solidFill>
                <a:schemeClr val="tx2"/>
              </a:solidFill>
            </a:endParaRPr>
          </a:p>
          <a:p>
            <a:pPr algn="just"/>
            <a:r>
              <a:rPr lang="en-US" b="1" dirty="0" err="1" smtClean="0">
                <a:solidFill>
                  <a:schemeClr val="tx2"/>
                </a:solidFill>
              </a:rPr>
              <a:t>Chuyển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đổi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cơ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chế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đầu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tư</a:t>
            </a:r>
            <a:r>
              <a:rPr lang="en-US" b="1" dirty="0" smtClean="0">
                <a:solidFill>
                  <a:schemeClr val="tx2"/>
                </a:solidFill>
              </a:rPr>
              <a:t>, </a:t>
            </a:r>
            <a:r>
              <a:rPr lang="en-US" b="1" dirty="0" err="1" smtClean="0">
                <a:solidFill>
                  <a:schemeClr val="tx2"/>
                </a:solidFill>
              </a:rPr>
              <a:t>quản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lý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tài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chính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khoa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học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và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công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nghệ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theo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nguyên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tắc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đặt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hàng</a:t>
            </a:r>
            <a:r>
              <a:rPr lang="en-US" b="1" dirty="0" smtClean="0">
                <a:solidFill>
                  <a:schemeClr val="tx2"/>
                </a:solidFill>
              </a:rPr>
              <a:t>, </a:t>
            </a:r>
            <a:r>
              <a:rPr lang="en-US" b="1" dirty="0" err="1" smtClean="0">
                <a:solidFill>
                  <a:schemeClr val="tx2"/>
                </a:solidFill>
              </a:rPr>
              <a:t>dựa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vào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kết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quả</a:t>
            </a:r>
            <a:r>
              <a:rPr lang="en-US" b="1" dirty="0" smtClean="0">
                <a:solidFill>
                  <a:schemeClr val="tx2"/>
                </a:solidFill>
              </a:rPr>
              <a:t>, </a:t>
            </a:r>
            <a:r>
              <a:rPr lang="en-US" b="1" dirty="0" err="1" smtClean="0">
                <a:solidFill>
                  <a:schemeClr val="tx2"/>
                </a:solidFill>
              </a:rPr>
              <a:t>hiệu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quả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cuối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cùng</a:t>
            </a:r>
            <a:r>
              <a:rPr lang="en-US" b="1" dirty="0" smtClean="0">
                <a:solidFill>
                  <a:schemeClr val="tx2"/>
                </a:solidFill>
              </a:rPr>
              <a:t>. </a:t>
            </a:r>
            <a:endParaRPr lang="en-US" b="1" dirty="0" smtClean="0">
              <a:solidFill>
                <a:schemeClr val="tx2"/>
              </a:solidFill>
            </a:endParaRPr>
          </a:p>
          <a:p>
            <a:pPr algn="just"/>
            <a:r>
              <a:rPr lang="en-US" b="1" dirty="0" err="1" smtClean="0">
                <a:solidFill>
                  <a:schemeClr val="tx2"/>
                </a:solidFill>
              </a:rPr>
              <a:t>Phát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triển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một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số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ngành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khoa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học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và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công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nghệ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mũi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nhọn</a:t>
            </a:r>
            <a:r>
              <a:rPr lang="en-US" b="1" dirty="0" smtClean="0">
                <a:solidFill>
                  <a:schemeClr val="tx2"/>
                </a:solidFill>
              </a:rPr>
              <a:t>, </a:t>
            </a:r>
            <a:r>
              <a:rPr lang="en-US" b="1" dirty="0" err="1" smtClean="0">
                <a:solidFill>
                  <a:schemeClr val="tx2"/>
                </a:solidFill>
              </a:rPr>
              <a:t>giải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quyết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các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vấn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đề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cấp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bách</a:t>
            </a:r>
            <a:r>
              <a:rPr lang="en-US" b="1" dirty="0" smtClean="0">
                <a:solidFill>
                  <a:schemeClr val="tx2"/>
                </a:solidFill>
              </a:rPr>
              <a:t>, </a:t>
            </a:r>
            <a:r>
              <a:rPr lang="en-US" b="1" dirty="0" err="1" smtClean="0">
                <a:solidFill>
                  <a:schemeClr val="tx2"/>
                </a:solidFill>
              </a:rPr>
              <a:t>phù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hợp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với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điều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kiện</a:t>
            </a:r>
            <a:r>
              <a:rPr lang="en-US" b="1" dirty="0" smtClean="0">
                <a:solidFill>
                  <a:schemeClr val="tx2"/>
                </a:solidFill>
              </a:rPr>
              <a:t>, </a:t>
            </a:r>
            <a:r>
              <a:rPr lang="en-US" b="1" dirty="0" err="1" smtClean="0">
                <a:solidFill>
                  <a:schemeClr val="tx2"/>
                </a:solidFill>
              </a:rPr>
              <a:t>nguồn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lực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của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đất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nước</a:t>
            </a:r>
            <a:r>
              <a:rPr lang="en-US" b="1" dirty="0" smtClean="0">
                <a:solidFill>
                  <a:schemeClr val="tx2"/>
                </a:solidFill>
              </a:rPr>
              <a:t>.</a:t>
            </a:r>
            <a:endParaRPr lang="en-US" b="1" dirty="0" smtClean="0">
              <a:solidFill>
                <a:schemeClr val="tx2"/>
              </a:solidFill>
            </a:endParaRPr>
          </a:p>
          <a:p>
            <a:pPr algn="just"/>
            <a:r>
              <a:rPr lang="en-US" b="1" dirty="0" err="1" smtClean="0">
                <a:solidFill>
                  <a:schemeClr val="tx2"/>
                </a:solidFill>
              </a:rPr>
              <a:t>Hợp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tác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và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hội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nhập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quốc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tế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về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khoa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học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và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công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nghệ</a:t>
            </a:r>
            <a:r>
              <a:rPr lang="en-US" b="1" dirty="0" smtClean="0">
                <a:solidFill>
                  <a:schemeClr val="tx2"/>
                </a:solidFill>
              </a:rPr>
              <a:t>.</a:t>
            </a:r>
            <a:endParaRPr lang="en-US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228600"/>
            <a:ext cx="8229600" cy="1470025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 DỰNG, PHÁT TRIỂN VĂN HÓA </a:t>
            </a:r>
            <a:b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CON NGƯỜI VIỆT NAM ĐÁP ỨNG </a:t>
            </a:r>
            <a:b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PHÁT TRIỂN BỀN VỮNG ĐẤT NƯỚC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1752600"/>
            <a:ext cx="6400800" cy="1371600"/>
          </a:xfrm>
        </p:spPr>
        <p:txBody>
          <a:bodyPr/>
          <a:lstStyle/>
          <a:p>
            <a:r>
              <a:rPr lang="en-US" dirty="0" err="1" smtClean="0"/>
              <a:t>Vị</a:t>
            </a:r>
            <a:r>
              <a:rPr lang="en-US" dirty="0" smtClean="0"/>
              <a:t> </a:t>
            </a:r>
            <a:r>
              <a:rPr lang="en-US" dirty="0" err="1" smtClean="0"/>
              <a:t>trí</a:t>
            </a:r>
            <a:r>
              <a:rPr lang="en-US" dirty="0" smtClean="0"/>
              <a:t>, </a:t>
            </a:r>
            <a:r>
              <a:rPr lang="en-US" dirty="0" err="1" smtClean="0"/>
              <a:t>vai</a:t>
            </a:r>
            <a:r>
              <a:rPr lang="en-US" dirty="0" smtClean="0"/>
              <a:t> </a:t>
            </a:r>
            <a:r>
              <a:rPr lang="en-US" dirty="0" err="1" smtClean="0"/>
              <a:t>trò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văn</a:t>
            </a:r>
            <a:r>
              <a:rPr lang="en-US" dirty="0" smtClean="0"/>
              <a:t> </a:t>
            </a:r>
            <a:r>
              <a:rPr lang="en-US" dirty="0" err="1" smtClean="0"/>
              <a:t>hóa</a:t>
            </a:r>
            <a:r>
              <a:rPr lang="en-US" dirty="0" smtClean="0"/>
              <a:t>, con </a:t>
            </a:r>
            <a:r>
              <a:rPr lang="en-US" dirty="0" err="1" smtClean="0"/>
              <a:t>người</a:t>
            </a:r>
            <a:r>
              <a:rPr lang="en-US" dirty="0" smtClean="0"/>
              <a:t> </a:t>
            </a:r>
            <a:r>
              <a:rPr lang="en-US" dirty="0" err="1" smtClean="0"/>
              <a:t>đối</a:t>
            </a:r>
            <a:r>
              <a:rPr lang="en-US" dirty="0" smtClean="0"/>
              <a:t> </a:t>
            </a:r>
            <a:r>
              <a:rPr lang="en-US" dirty="0" err="1" smtClean="0"/>
              <a:t>với</a:t>
            </a:r>
            <a:r>
              <a:rPr lang="en-US" dirty="0" smtClean="0"/>
              <a:t> </a:t>
            </a:r>
            <a:r>
              <a:rPr lang="en-US" dirty="0" err="1" smtClean="0"/>
              <a:t>sự</a:t>
            </a:r>
            <a:r>
              <a:rPr lang="en-US" dirty="0" smtClean="0"/>
              <a:t> </a:t>
            </a:r>
            <a:r>
              <a:rPr lang="en-US" dirty="0" err="1" smtClean="0"/>
              <a:t>phát</a:t>
            </a:r>
            <a:r>
              <a:rPr lang="en-US" dirty="0" smtClean="0"/>
              <a:t> </a:t>
            </a:r>
            <a:r>
              <a:rPr lang="en-US" dirty="0" err="1" smtClean="0"/>
              <a:t>triển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đất</a:t>
            </a:r>
            <a:r>
              <a:rPr lang="en-US" dirty="0" smtClean="0"/>
              <a:t> </a:t>
            </a:r>
            <a:r>
              <a:rPr lang="en-US" dirty="0" err="1" smtClean="0"/>
              <a:t>nước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38914" name="Picture 2" descr="Nhìn nhận giá trị của văn hóa trong sự nghiệp đổi mới ngày nay | Tạp chí  Tuyên giáo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28600" y="3276600"/>
            <a:ext cx="3854045" cy="2667000"/>
          </a:xfrm>
          <a:prstGeom prst="rect">
            <a:avLst/>
          </a:prstGeom>
          <a:noFill/>
        </p:spPr>
      </p:pic>
      <p:pic>
        <p:nvPicPr>
          <p:cNvPr id="38916" name="Picture 4" descr="Những kiến thức về nền văn hóa xã hội chủ nghĩa - Ghé Thă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3276600"/>
            <a:ext cx="4495800" cy="27220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304800"/>
            <a:ext cx="5638800" cy="762000"/>
          </a:xfrm>
        </p:spPr>
        <p:txBody>
          <a:bodyPr>
            <a:normAutofit/>
          </a:bodyPr>
          <a:lstStyle/>
          <a:p>
            <a:r>
              <a:rPr 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endParaRPr lang="en-US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371600"/>
            <a:ext cx="8305800" cy="3733800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tảng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8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152400"/>
            <a:ext cx="5105400" cy="609600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838200"/>
            <a:ext cx="8382000" cy="5638800"/>
          </a:xfrm>
        </p:spPr>
        <p:txBody>
          <a:bodyPr>
            <a:noAutofit/>
          </a:bodyPr>
          <a:lstStyle/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tảng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2000" b="1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b="1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endParaRPr lang="en-US" sz="16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391" y="1276350"/>
            <a:ext cx="8050238" cy="3390901"/>
          </a:xfrm>
        </p:spPr>
        <p:txBody>
          <a:bodyPr anchor="ctr">
            <a:normAutofit fontScale="90000"/>
          </a:bodyPr>
          <a:lstStyle/>
          <a:p>
            <a:pPr lvl="0" algn="ctr" eaLnBrk="0" fontAlgn="base" hangingPunct="0">
              <a:lnSpc>
                <a:spcPct val="130000"/>
              </a:lnSpc>
              <a:spcAft>
                <a:spcPct val="0"/>
              </a:spcAft>
            </a:pPr>
            <a:r>
              <a:rPr lang="en-US" alt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VỤ, GIẢI PHÁP</a:t>
            </a:r>
            <a:br>
              <a:rPr lang="en-US" altLang="en-US" sz="3600" b="1" dirty="0" smtClean="0">
                <a:solidFill>
                  <a:srgbClr val="7030A0"/>
                </a:solidFill>
                <a:ea typeface="+mn-ea"/>
                <a:cs typeface="Times New Roman" panose="02020603050405020304" pitchFamily="18" charset="0"/>
              </a:rPr>
            </a:br>
            <a:r>
              <a:rPr lang="vi-VN" altLang="en-US" sz="3600" b="1" dirty="0" smtClean="0">
                <a:solidFill>
                  <a:srgbClr val="7030A0"/>
                </a:solidFill>
                <a:ea typeface="+mn-ea"/>
                <a:cs typeface="Times New Roman" panose="02020603050405020304" pitchFamily="18" charset="0"/>
              </a:rPr>
              <a:t>XÂY </a:t>
            </a:r>
            <a:r>
              <a:rPr lang="vi-VN" altLang="en-US" sz="3600" b="1" dirty="0">
                <a:solidFill>
                  <a:srgbClr val="7030A0"/>
                </a:solidFill>
                <a:ea typeface="+mn-ea"/>
                <a:cs typeface="Times New Roman" panose="02020603050405020304" pitchFamily="18" charset="0"/>
              </a:rPr>
              <a:t>DỰNG, PHÁT TRIỂN VĂN HÓA </a:t>
            </a:r>
            <a:br>
              <a:rPr lang="en-US" altLang="en-US" sz="3600" b="1" dirty="0" smtClean="0">
                <a:solidFill>
                  <a:srgbClr val="7030A0"/>
                </a:solidFill>
                <a:ea typeface="+mn-ea"/>
                <a:cs typeface="Times New Roman" panose="02020603050405020304" pitchFamily="18" charset="0"/>
              </a:rPr>
            </a:br>
            <a:r>
              <a:rPr lang="vi-VN" altLang="en-US" sz="3600" b="1" dirty="0" smtClean="0">
                <a:solidFill>
                  <a:srgbClr val="7030A0"/>
                </a:solidFill>
                <a:ea typeface="+mn-ea"/>
                <a:cs typeface="Times New Roman" panose="02020603050405020304" pitchFamily="18" charset="0"/>
              </a:rPr>
              <a:t>VÀ </a:t>
            </a:r>
            <a:r>
              <a:rPr lang="vi-VN" altLang="en-US" sz="3600" b="1" dirty="0">
                <a:solidFill>
                  <a:srgbClr val="7030A0"/>
                </a:solidFill>
                <a:ea typeface="+mn-ea"/>
                <a:cs typeface="Times New Roman" panose="02020603050405020304" pitchFamily="18" charset="0"/>
              </a:rPr>
              <a:t>CON NGƯỜI VIỆT NAM </a:t>
            </a:r>
            <a:br>
              <a:rPr lang="en-US" altLang="en-US" sz="3600" b="1" dirty="0" smtClean="0">
                <a:solidFill>
                  <a:srgbClr val="7030A0"/>
                </a:solidFill>
                <a:ea typeface="+mn-ea"/>
                <a:cs typeface="Times New Roman" panose="02020603050405020304" pitchFamily="18" charset="0"/>
              </a:rPr>
            </a:br>
            <a:r>
              <a:rPr lang="vi-VN" altLang="en-US" sz="3600" b="1" dirty="0" smtClean="0">
                <a:solidFill>
                  <a:srgbClr val="7030A0"/>
                </a:solidFill>
                <a:ea typeface="+mn-ea"/>
                <a:cs typeface="Times New Roman" panose="02020603050405020304" pitchFamily="18" charset="0"/>
              </a:rPr>
              <a:t>ĐÁP </a:t>
            </a:r>
            <a:r>
              <a:rPr lang="vi-VN" altLang="en-US" sz="3600" b="1" dirty="0">
                <a:solidFill>
                  <a:srgbClr val="7030A0"/>
                </a:solidFill>
                <a:ea typeface="+mn-ea"/>
                <a:cs typeface="Times New Roman" panose="02020603050405020304" pitchFamily="18" charset="0"/>
              </a:rPr>
              <a:t>ỨNG YÊU CẦU </a:t>
            </a:r>
            <a:br>
              <a:rPr lang="en-US" altLang="en-US" sz="3600" b="1" dirty="0" smtClean="0">
                <a:solidFill>
                  <a:srgbClr val="7030A0"/>
                </a:solidFill>
                <a:ea typeface="+mn-ea"/>
                <a:cs typeface="Times New Roman" panose="02020603050405020304" pitchFamily="18" charset="0"/>
              </a:rPr>
            </a:br>
            <a:r>
              <a:rPr lang="vi-VN" altLang="en-US" sz="3600" b="1" dirty="0" smtClean="0">
                <a:solidFill>
                  <a:srgbClr val="7030A0"/>
                </a:solidFill>
                <a:ea typeface="+mn-ea"/>
                <a:cs typeface="Times New Roman" panose="02020603050405020304" pitchFamily="18" charset="0"/>
              </a:rPr>
              <a:t>PHÁT </a:t>
            </a:r>
            <a:r>
              <a:rPr lang="vi-VN" altLang="en-US" sz="3600" b="1" dirty="0">
                <a:solidFill>
                  <a:srgbClr val="7030A0"/>
                </a:solidFill>
                <a:ea typeface="+mn-ea"/>
                <a:cs typeface="Times New Roman" panose="02020603050405020304" pitchFamily="18" charset="0"/>
              </a:rPr>
              <a:t>TRIỂN BỀN VỮNG ĐẤT </a:t>
            </a:r>
            <a:r>
              <a:rPr lang="vi-VN" altLang="en-US" sz="3600" b="1" dirty="0" smtClean="0">
                <a:solidFill>
                  <a:srgbClr val="7030A0"/>
                </a:solidFill>
                <a:ea typeface="+mn-ea"/>
                <a:cs typeface="Times New Roman" panose="02020603050405020304" pitchFamily="18" charset="0"/>
              </a:rPr>
              <a:t>NƯỚC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\Desktop\Tư liệu bài giảng\Văn hóa soi đường cho quốc dân đi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/>
          <p:nvPr/>
        </p:nvSpPr>
        <p:spPr>
          <a:xfrm>
            <a:off x="1143000" y="609600"/>
            <a:ext cx="7086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NỘI DUNG CHÍNH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17526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 MỚI CĂN BẢN, TOÀN DIỆN GIÁO DỤC VÀ ĐÀO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TẠO; PHÁT TRIỂN NGUỒN NHÂN LỰC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" y="2807732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KHOA HỌC VÀ CÔNG NGHỆ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" y="3440668"/>
            <a:ext cx="845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 DỰNG, PHÁT TRIỂN VĂN HÓA VÀ CON NGƯỜI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 NAM ĐÁP ỨNG YÊU CẦU PHÁT TRIỂN BỀN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VỮNG ĐẤT NƯỚC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1000" y="47244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VỆ MÔI TRƯỜNG, QUẢN LÝ PHÁT TRIỂN XÃ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DELL\Desktop\Tư liệu bài giảng\vietnamthinhvuongcom123012021100304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1" y="0"/>
            <a:ext cx="9144001" cy="69063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DELL\Desktop\Tư liệu bài giảng\pghat-trien-con-nguoi-nhandan-1591701801547690000115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622" y="5248249"/>
            <a:ext cx="7886700" cy="1500187"/>
          </a:xfrm>
        </p:spPr>
        <p:txBody>
          <a:bodyPr>
            <a:noAutofit/>
          </a:bodyPr>
          <a:lstStyle/>
          <a:p>
            <a:pPr algn="just"/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chấn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24-11-2021)</a:t>
            </a:r>
            <a:endParaRPr lang="en-US" sz="3500" dirty="0">
              <a:solidFill>
                <a:srgbClr val="FF0000"/>
              </a:solidFill>
            </a:endParaRPr>
          </a:p>
        </p:txBody>
      </p:sp>
      <p:pic>
        <p:nvPicPr>
          <p:cNvPr id="14338" name="Picture 2" descr="Hội nghị Văn hóa toàn quốc năm 2021: Khơi dậy khát vọng xây dựng đất nước  từ phát triển văn hóa - Báo Khánh Hòa điện tử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838200" y="228600"/>
            <a:ext cx="7543799" cy="42570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DELL\Desktop\Tư liệu bài giảng\Nhiệm vụ 1 và 2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525294"/>
            <a:ext cx="9144000" cy="53973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 smtClean="0"/>
            </a:br>
            <a:br>
              <a:rPr lang="en-US" dirty="0" smtClean="0"/>
            </a:br>
            <a:br>
              <a:rPr lang="en-US" dirty="0" smtClean="0"/>
            </a:b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92"/>
            <a:ext cx="9144000" cy="68485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DELL\Desktop\Tư liệu bài giảng\Nhiệm vụ 3 và 4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436" y="972767"/>
            <a:ext cx="9144437" cy="44941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DELL\Desktop\Tư liệu bài giảng\Nhiệm vụ 5 và 6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972767"/>
            <a:ext cx="9112845" cy="46109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DELL\Desktop\Tư liệu bài giảng\Giải pháp 1 và 2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04800"/>
            <a:ext cx="7772400" cy="4572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 TRÒ CỦA GIÁO DỤC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5791200"/>
            <a:ext cx="6705600" cy="6096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Bài viết trả lời các câu hỏi “chủ nghĩa xã hội là gì?” và “tại sao Việt Nam  lựa chọn con đường chủ nghĩa xã hội?” | Ý kiến học giả ngoài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219200" y="914400"/>
            <a:ext cx="6705600" cy="46729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DELL\Desktop\Tư liệu bài giảng\Giải pháp 3 và 4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7459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C:\Users\DELL\Desktop\Tư liệu bài giảng\khat-vong-phat-trien-dat-nuoc-va-doi-moi-sang-tao-diem-nhan-cua-dai-hoi-dang-lan-thu-xiii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-118469"/>
            <a:ext cx="9144000" cy="6976469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0495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GIẢI PHÁP </a:t>
            </a:r>
            <a:b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 DỰNG VÀ PHÁT TRIỂN VĂN HÓA, CON NGƯỜI </a:t>
            </a:r>
            <a:b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 NAM THEO TINH THẦN NGHỊ QUYẾT ĐẠI HỘI XIII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228599"/>
            <a:ext cx="838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1600" dirty="0"/>
          </a:p>
        </p:txBody>
      </p:sp>
      <p:pic>
        <p:nvPicPr>
          <p:cNvPr id="13316" name="Picture 4" descr="Xây dựng và phát huy giá trị văn hóa sức mạnh con người Việt Nam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447800" y="2819400"/>
            <a:ext cx="6248400" cy="38661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228600"/>
            <a:ext cx="83581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US" dirty="0"/>
          </a:p>
        </p:txBody>
      </p:sp>
      <p:pic>
        <p:nvPicPr>
          <p:cNvPr id="1026" name="Picture 2" descr="http://baodienbienphu.info.vn/Uploads/images/uthong85/2020/01/22/5_2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981200" y="2514600"/>
            <a:ext cx="4953000" cy="40926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IAO DUC GD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 cstate="print"/>
          <a:stretch>
            <a:fillRect/>
          </a:stretch>
        </p:blipFill>
        <p:spPr>
          <a:xfrm>
            <a:off x="-4572000" y="-1281113"/>
            <a:ext cx="18288000" cy="10287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2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5655" y="161727"/>
            <a:ext cx="83581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ngưỡng</a:t>
            </a:r>
            <a:endParaRPr lang="en-US" sz="36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12290" name="Picture 2" descr="Văn hóa ứng xử trong gia đình, cộng đồng và xã hội: Thực trạng và những vấn  đề đặt ra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04800" y="2667000"/>
            <a:ext cx="4114800" cy="3586480"/>
          </a:xfrm>
          <a:prstGeom prst="rect">
            <a:avLst/>
          </a:prstGeom>
          <a:noFill/>
        </p:spPr>
      </p:pic>
      <p:pic>
        <p:nvPicPr>
          <p:cNvPr id="15362" name="Picture 2" descr="Giáo dục đạo đức trẻ vị thành niên qua mô hình gia đình truyền thống và  hiện đạ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124200"/>
            <a:ext cx="4343400" cy="25270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4114800"/>
            <a:ext cx="83581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5060" name="AutoShape 4" descr="BỘ QUY TẮC VĂN HOÁ DOANH NGHIỆP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45062" name="Picture 6" descr="BỘ QUY TẮC VĂN HOÁ DOANH NGHIỆP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800600" y="228600"/>
            <a:ext cx="3962400" cy="3663976"/>
          </a:xfrm>
          <a:prstGeom prst="rect">
            <a:avLst/>
          </a:prstGeom>
          <a:noFill/>
        </p:spPr>
      </p:pic>
      <p:pic>
        <p:nvPicPr>
          <p:cNvPr id="45064" name="Picture 8" descr="Nghĩ về một bộ tiêu chí cơ bản cho hệ giá trị văn hóa Việt Nam ngày na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4475106" cy="3686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1570" y="3646944"/>
            <a:ext cx="83581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  <p:pic>
        <p:nvPicPr>
          <p:cNvPr id="11266" name="Picture 2" descr="Bảo tồn và phát huy giá trị văn hóa của đồng bào các dân tộc thiểu số | Báo Dân  tộc và Phát triển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1" y="-1"/>
            <a:ext cx="4275307" cy="3482835"/>
          </a:xfrm>
          <a:prstGeom prst="rect">
            <a:avLst/>
          </a:prstGeom>
          <a:noFill/>
        </p:spPr>
      </p:pic>
      <p:pic>
        <p:nvPicPr>
          <p:cNvPr id="11268" name="Picture 4" descr="Củng cố, phát triển văn học, nghệ thuật các dân tộc thiểu số “đa dạng trong  thống nhất” | Tạp chí Tuyên giá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75307" y="0"/>
            <a:ext cx="4854101" cy="34825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9731" y="284487"/>
            <a:ext cx="86856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Khẩn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dirty="0"/>
          </a:p>
        </p:txBody>
      </p:sp>
      <p:pic>
        <p:nvPicPr>
          <p:cNvPr id="10242" name="Picture 2" descr="Các Ngành Công Nghiệp Văn Hóa (NXB Lao Động 2014) - Phạm Bích Huyền, 215  Trang | Sách Việt Nam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5382" y="2286000"/>
            <a:ext cx="2626468" cy="4191000"/>
          </a:xfrm>
          <a:prstGeom prst="rect">
            <a:avLst/>
          </a:prstGeom>
          <a:noFill/>
        </p:spPr>
      </p:pic>
      <p:pic>
        <p:nvPicPr>
          <p:cNvPr id="10244" name="Picture 4" descr="Coi công nghiệp văn hóa là một động lực quan trọng cho phát triể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2862" y="2286000"/>
            <a:ext cx="6324938" cy="419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Du lịch Việt Nam nằm trong nhóm tăng trưởng cao nhất thế giới - VTV4 -trim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 cstate="print"/>
          <a:stretch>
            <a:fillRect/>
          </a:stretch>
        </p:blipFill>
        <p:spPr>
          <a:xfrm>
            <a:off x="-4572000" y="-1295400"/>
            <a:ext cx="18288000" cy="10287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9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228600"/>
            <a:ext cx="5715000" cy="860425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143000"/>
            <a:ext cx="8382000" cy="2362200"/>
          </a:xfrm>
        </p:spPr>
        <p:txBody>
          <a:bodyPr>
            <a:normAutofit/>
          </a:bodyPr>
          <a:lstStyle/>
          <a:p>
            <a:pPr algn="just"/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178" name="Picture 2" descr="Giáo dục là gì ? Vị trí, vai trò của chính sách giáo dục và đào tạo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533400" y="3733800"/>
            <a:ext cx="3733800" cy="2667000"/>
          </a:xfrm>
          <a:prstGeom prst="rect">
            <a:avLst/>
          </a:prstGeom>
          <a:noFill/>
        </p:spPr>
      </p:pic>
      <p:pic>
        <p:nvPicPr>
          <p:cNvPr id="50180" name="Picture 4" descr="Viện - Trường Đại học Quốc tế Hồng Bà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3733800"/>
            <a:ext cx="4267200" cy="26689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2700" y="44115"/>
            <a:ext cx="835818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internet.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tạc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thuần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600" dirty="0"/>
          </a:p>
        </p:txBody>
      </p:sp>
      <p:pic>
        <p:nvPicPr>
          <p:cNvPr id="9218" name="Picture 2" descr="Ninh Bình đẩy mạnh phát triển văn hóa, con người để phát triển bền vữ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3619500"/>
            <a:ext cx="4564856" cy="3238501"/>
          </a:xfrm>
          <a:prstGeom prst="rect">
            <a:avLst/>
          </a:prstGeom>
          <a:noFill/>
        </p:spPr>
      </p:pic>
      <p:sp>
        <p:nvSpPr>
          <p:cNvPr id="9220" name="AutoShape 4" descr="https://www.tapchicongsan.org.vn/documents/20182/62789473/nhac-cung-dinh-hue.jpg/17613f8d-e6b5-47c5-9718-0a8ebea271e4?t=1598975980862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9222" name="AutoShape 6" descr="https://www.tapchicongsan.org.vn/documents/20182/62789473/nhac-cung-dinh-hue.jpg/17613f8d-e6b5-47c5-9718-0a8ebea271e4?t=1598975980862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9224" name="AutoShape 8" descr="https://www.tapchicongsan.org.vn/documents/20182/62789473/nhac-cung-dinh-hue.jpg/17613f8d-e6b5-47c5-9718-0a8ebea271e4?t=1598975980862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9226" name="Picture 10" descr="Xây dựng và phát triển văn hóa, con người Việt Nam đáp ứng yêu cầu phát  triển đất nướ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7719" y="3628572"/>
            <a:ext cx="4536281" cy="32294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0" y="228600"/>
            <a:ext cx="83581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dirty="0"/>
          </a:p>
        </p:txBody>
      </p:sp>
      <p:pic>
        <p:nvPicPr>
          <p:cNvPr id="8194" name="Picture 2" descr="Hướng tới Hội nghị Văn hóa toàn quốc: Khai mạc triển lãm “Văn hóa soi đường  cho quốc dân đi” - Tổng cục Du lịch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20380" y="2851749"/>
            <a:ext cx="4202349" cy="2971800"/>
          </a:xfrm>
          <a:prstGeom prst="rect">
            <a:avLst/>
          </a:prstGeom>
          <a:noFill/>
        </p:spPr>
      </p:pic>
      <p:pic>
        <p:nvPicPr>
          <p:cNvPr id="8196" name="Picture 4" descr="Hội nghị Bảo vệ và phát huy giá trị di sản văn hóa Việt Nam vì sự phát  triển bền vữ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65786" y="2819400"/>
            <a:ext cx="4413908" cy="2976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ác động mạng xã hội tới tâm lý người dùng - Tin Tức VTV24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 cstate="print"/>
          <a:stretch>
            <a:fillRect/>
          </a:stretch>
        </p:blipFill>
        <p:spPr>
          <a:xfrm>
            <a:off x="-1524000" y="433388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7778" y="5285256"/>
            <a:ext cx="83581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32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082" name="Picture 2" descr="Khai mạc Hội nghị Văn hóa toàn quốc triển khai thực hiện Nghị quyết Đại hội  XIII của Đảng - Ảnh thời sự trong nước - Nội chính &amp; Ngoại giao -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57200" y="114301"/>
            <a:ext cx="8229600" cy="50429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7194" y="4306431"/>
            <a:ext cx="83581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mưu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chốt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am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/>
          </a:p>
        </p:txBody>
      </p:sp>
      <p:pic>
        <p:nvPicPr>
          <p:cNvPr id="7170" name="Picture 2" descr="http://hdll.vn/FileUpload/Images/dao_duc_cong_vu_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990600" y="285750"/>
            <a:ext cx="7239000" cy="3829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5263" y="4914893"/>
            <a:ext cx="83581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  <p:pic>
        <p:nvPicPr>
          <p:cNvPr id="47108" name="Picture 4" descr="Viết đoạn văn nghị luận về văn hóa hội nhập - Tân Bách Khoa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57200" y="142876"/>
            <a:ext cx="8305800" cy="4714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1" name="Picture 5" descr="Phát huy sức mạnh mềm quốc gia từ giá trị văn hóa dân tộc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4591" y="19456"/>
            <a:ext cx="4333673" cy="3806013"/>
          </a:xfrm>
          <a:prstGeom prst="rect">
            <a:avLst/>
          </a:prstGeom>
          <a:noFill/>
        </p:spPr>
      </p:pic>
      <p:pic>
        <p:nvPicPr>
          <p:cNvPr id="34823" name="Picture 7" descr="Lễ hội &amp; văn hóa lễ hội - Báo Nhân Dâ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1545" y="1"/>
            <a:ext cx="4688681" cy="3857625"/>
          </a:xfrm>
          <a:prstGeom prst="rect">
            <a:avLst/>
          </a:prstGeom>
          <a:noFill/>
        </p:spPr>
      </p:pic>
      <p:pic>
        <p:nvPicPr>
          <p:cNvPr id="34825" name="Picture 9" descr="Sức mạnh mềm văn hó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57624"/>
            <a:ext cx="4286250" cy="3000376"/>
          </a:xfrm>
          <a:prstGeom prst="rect">
            <a:avLst/>
          </a:prstGeom>
          <a:noFill/>
        </p:spPr>
      </p:pic>
      <p:pic>
        <p:nvPicPr>
          <p:cNvPr id="34827" name="Picture 11" descr="Phát huy sức mạnh mềm văn hóa Việt Na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64997" y="3847212"/>
            <a:ext cx="4679004" cy="30253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Phát huy “sức mạnh mềm” của văn hóa Việt Nam – Mega Story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DELL\Desktop\Tư liệu bài giảng\bai-5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1"/>
            <a:ext cx="9144000" cy="68770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28600"/>
            <a:ext cx="6172200" cy="99060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VỆ MÔI TRƯỜNG,</a:t>
            </a: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QUẢN LÝ PHÁT TRIỂN XÃ HỘI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Phát triển kinh tế phải gắn chặt với bảo vệ môi trường | VTC1 - YouTube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838200" y="1295400"/>
            <a:ext cx="7467600" cy="4200526"/>
          </a:xfrm>
          <a:prstGeom prst="rect">
            <a:avLst/>
          </a:prstGeom>
          <a:noFill/>
        </p:spPr>
      </p:pic>
      <p:sp>
        <p:nvSpPr>
          <p:cNvPr id="6" name="Right Arrow 5"/>
          <p:cNvSpPr/>
          <p:nvPr/>
        </p:nvSpPr>
        <p:spPr>
          <a:xfrm>
            <a:off x="2667000" y="5715000"/>
            <a:ext cx="1371600" cy="838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flipH="1">
            <a:off x="4191000" y="5715000"/>
            <a:ext cx="1371600" cy="838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200" y="5715000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VỆ </a:t>
            </a:r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 TRƯỜNG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29200" y="57150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 LÝ PHÁT TRIỂN XÃ HỘI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8001000" cy="655638"/>
          </a:xfrm>
        </p:spPr>
        <p:txBody>
          <a:bodyPr>
            <a:no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429000"/>
            <a:ext cx="8610600" cy="3276600"/>
          </a:xfrm>
        </p:spPr>
        <p:txBody>
          <a:bodyPr>
            <a:normAutofit fontScale="92500"/>
          </a:bodyPr>
          <a:lstStyle/>
          <a:p>
            <a:pPr algn="just">
              <a:buNone/>
            </a:pPr>
            <a:r>
              <a:rPr lang="en-US" sz="3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3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30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en-US" sz="3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endParaRPr lang="en-US" sz="30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en-US" sz="3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30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en-US" sz="3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3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0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en-US" sz="3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0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3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30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3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0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3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160" name="AutoShape 8" descr="Nhà quản trị - vai trò quan trọng trong quản trị doanh nghiệ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49162" name="AutoShape 10" descr="Nhà quản trị - vai trò quan trọng trong quản trị doanh nghiệ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49164" name="Picture 12" descr="Yếu tố nào dưới đây giữ vai trò quan trọng và quyết định nhất trong quá  trình sản xuất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28600" y="762000"/>
            <a:ext cx="4000500" cy="2667000"/>
          </a:xfrm>
          <a:prstGeom prst="rect">
            <a:avLst/>
          </a:prstGeom>
          <a:noFill/>
        </p:spPr>
      </p:pic>
      <p:sp>
        <p:nvSpPr>
          <p:cNvPr id="49166" name="AutoShape 14" descr="Nhà quản trị - vai trò quan trọng trong quản trị doanh nghiệ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49168" name="Picture 16" descr="Cơ cấu kinh tế nhiều thành phần là gì? Vai tr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762000"/>
            <a:ext cx="3886200" cy="26496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Thư cảm ơn các nhà hảo tâm đã đóng góp hỗ trợ sinh viên Khoa Địa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778793" y="371474"/>
            <a:ext cx="5686903" cy="56292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534400" cy="808038"/>
          </a:xfrm>
        </p:spPr>
        <p:txBody>
          <a:bodyPr>
            <a:normAutofit fontScale="90000"/>
          </a:bodyPr>
          <a:lstStyle/>
          <a:p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ĐIỂM PHÁT TRIỂN GIÁO DỤC VÀ ĐÀO TẠO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8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XI)</a:t>
            </a:r>
            <a:endParaRPr lang="en-US" sz="28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endParaRPr lang="en-US" sz="28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/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/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29)</a:t>
            </a:r>
            <a:endParaRPr lang="en-US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/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/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endParaRPr lang="en-US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500" dirty="0" smtClean="0"/>
          </a:p>
          <a:p>
            <a:endParaRPr lang="en-US" sz="2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228600"/>
            <a:ext cx="7162800" cy="838200"/>
          </a:xfrm>
        </p:spPr>
        <p:txBody>
          <a:bodyPr>
            <a:no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b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990600"/>
            <a:ext cx="7848600" cy="2971800"/>
          </a:xfrm>
        </p:spPr>
        <p:txBody>
          <a:bodyPr>
            <a:normAutofit/>
          </a:bodyPr>
          <a:lstStyle/>
          <a:p>
            <a:pPr algn="just">
              <a:buFontTx/>
              <a:buChar char="-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endParaRPr lang="en-US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endParaRPr lang="en-US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106" name="Picture 2" descr="Giáo dục là gì và vai trò đối với sự phát triển con người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52400" y="4038600"/>
            <a:ext cx="4216400" cy="2529840"/>
          </a:xfrm>
          <a:prstGeom prst="rect">
            <a:avLst/>
          </a:prstGeom>
          <a:noFill/>
        </p:spPr>
      </p:pic>
      <p:pic>
        <p:nvPicPr>
          <p:cNvPr id="47108" name="Picture 4" descr="5 lợi ích của giáo dục điện tử dựa trên nền tảng đám mâ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4038600"/>
            <a:ext cx="4495800" cy="2526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382000" cy="1143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VỤ, GIẢI PHÁP PHÁT TRIỂN GIÁO DỤC ĐÀO TẠO TRONG THỜI GIAN TỚI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5001"/>
            <a:ext cx="8229600" cy="2514600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en-US" dirty="0" smtClean="0"/>
              <a:t>	</a:t>
            </a:r>
            <a:r>
              <a:rPr lang="en-US" dirty="0" err="1" smtClean="0"/>
              <a:t>Đại</a:t>
            </a:r>
            <a:r>
              <a:rPr lang="en-US" dirty="0" smtClean="0"/>
              <a:t> </a:t>
            </a:r>
            <a:r>
              <a:rPr lang="en-US" dirty="0" err="1" smtClean="0"/>
              <a:t>hội</a:t>
            </a:r>
            <a:r>
              <a:rPr lang="en-US" dirty="0" smtClean="0"/>
              <a:t> XIII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Đảng</a:t>
            </a:r>
            <a:r>
              <a:rPr lang="en-US" dirty="0" smtClean="0"/>
              <a:t> </a:t>
            </a:r>
            <a:r>
              <a:rPr lang="en-US" dirty="0" err="1" smtClean="0"/>
              <a:t>nhấn</a:t>
            </a:r>
            <a:r>
              <a:rPr lang="en-US" dirty="0" smtClean="0"/>
              <a:t> </a:t>
            </a:r>
            <a:r>
              <a:rPr lang="en-US" dirty="0" err="1" smtClean="0"/>
              <a:t>mạnh</a:t>
            </a:r>
            <a:r>
              <a:rPr lang="en-US" dirty="0" smtClean="0"/>
              <a:t> </a:t>
            </a:r>
            <a:r>
              <a:rPr lang="en-US" dirty="0" err="1" smtClean="0"/>
              <a:t>chủ</a:t>
            </a:r>
            <a:r>
              <a:rPr lang="en-US" dirty="0" smtClean="0"/>
              <a:t> </a:t>
            </a:r>
            <a:r>
              <a:rPr lang="en-US" dirty="0" err="1" smtClean="0"/>
              <a:t>trương</a:t>
            </a:r>
            <a:r>
              <a:rPr lang="en-US" dirty="0" smtClean="0"/>
              <a:t> </a:t>
            </a:r>
            <a:r>
              <a:rPr lang="en-US" dirty="0" err="1" smtClean="0"/>
              <a:t>tiếp</a:t>
            </a:r>
            <a:r>
              <a:rPr lang="en-US" dirty="0" smtClean="0"/>
              <a:t> </a:t>
            </a:r>
            <a:r>
              <a:rPr lang="en-US" dirty="0" err="1" smtClean="0"/>
              <a:t>tục</a:t>
            </a:r>
            <a:r>
              <a:rPr lang="en-US" dirty="0" smtClean="0"/>
              <a:t>: “</a:t>
            </a:r>
            <a:r>
              <a:rPr lang="en-US" dirty="0" err="1" smtClean="0"/>
              <a:t>Đổi</a:t>
            </a:r>
            <a:r>
              <a:rPr lang="en-US" dirty="0" smtClean="0"/>
              <a:t> </a:t>
            </a:r>
            <a:r>
              <a:rPr lang="en-US" dirty="0" err="1" smtClean="0"/>
              <a:t>mới</a:t>
            </a:r>
            <a:r>
              <a:rPr lang="en-US" dirty="0" smtClean="0"/>
              <a:t> </a:t>
            </a:r>
            <a:r>
              <a:rPr lang="en-US" dirty="0" err="1" smtClean="0"/>
              <a:t>căn</a:t>
            </a:r>
            <a:r>
              <a:rPr lang="en-US" dirty="0" smtClean="0"/>
              <a:t> </a:t>
            </a:r>
            <a:r>
              <a:rPr lang="en-US" dirty="0" err="1" smtClean="0"/>
              <a:t>bản</a:t>
            </a:r>
            <a:r>
              <a:rPr lang="en-US" dirty="0" smtClean="0"/>
              <a:t>, </a:t>
            </a:r>
            <a:r>
              <a:rPr lang="en-US" dirty="0" err="1" smtClean="0"/>
              <a:t>toàn</a:t>
            </a:r>
            <a:r>
              <a:rPr lang="en-US" dirty="0" smtClean="0"/>
              <a:t> </a:t>
            </a:r>
            <a:r>
              <a:rPr lang="en-US" dirty="0" err="1" smtClean="0"/>
              <a:t>diện</a:t>
            </a:r>
            <a:r>
              <a:rPr lang="en-US" dirty="0" smtClean="0"/>
              <a:t> </a:t>
            </a:r>
            <a:r>
              <a:rPr lang="en-US" dirty="0" err="1" smtClean="0"/>
              <a:t>giáo</a:t>
            </a:r>
            <a:r>
              <a:rPr lang="en-US" dirty="0" smtClean="0"/>
              <a:t> </a:t>
            </a:r>
            <a:r>
              <a:rPr lang="en-US" dirty="0" err="1" smtClean="0"/>
              <a:t>dục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đào</a:t>
            </a:r>
            <a:r>
              <a:rPr lang="en-US" dirty="0" smtClean="0"/>
              <a:t> </a:t>
            </a:r>
            <a:r>
              <a:rPr lang="en-US" dirty="0" err="1" smtClean="0"/>
              <a:t>tạo</a:t>
            </a:r>
            <a:r>
              <a:rPr lang="en-US" dirty="0" smtClean="0"/>
              <a:t>, </a:t>
            </a:r>
            <a:r>
              <a:rPr lang="en-US" dirty="0" err="1" smtClean="0"/>
              <a:t>nâng</a:t>
            </a:r>
            <a:r>
              <a:rPr lang="en-US" dirty="0" smtClean="0"/>
              <a:t> </a:t>
            </a:r>
            <a:r>
              <a:rPr lang="en-US" dirty="0" err="1" smtClean="0"/>
              <a:t>cao</a:t>
            </a:r>
            <a:r>
              <a:rPr lang="en-US" dirty="0" smtClean="0"/>
              <a:t> </a:t>
            </a:r>
            <a:r>
              <a:rPr lang="en-US" dirty="0" err="1" smtClean="0"/>
              <a:t>chất</a:t>
            </a:r>
            <a:r>
              <a:rPr lang="en-US" dirty="0" smtClean="0"/>
              <a:t> </a:t>
            </a:r>
            <a:r>
              <a:rPr lang="en-US" dirty="0" err="1" smtClean="0"/>
              <a:t>lượng</a:t>
            </a:r>
            <a:r>
              <a:rPr lang="en-US" dirty="0" smtClean="0"/>
              <a:t> </a:t>
            </a:r>
            <a:r>
              <a:rPr lang="en-US" dirty="0" err="1" smtClean="0"/>
              <a:t>nguồn</a:t>
            </a:r>
            <a:r>
              <a:rPr lang="en-US" dirty="0" smtClean="0"/>
              <a:t> </a:t>
            </a:r>
            <a:r>
              <a:rPr lang="en-US" dirty="0" err="1" smtClean="0"/>
              <a:t>nhân</a:t>
            </a:r>
            <a:r>
              <a:rPr lang="en-US" dirty="0" smtClean="0"/>
              <a:t> </a:t>
            </a:r>
            <a:r>
              <a:rPr lang="en-US" dirty="0" err="1" smtClean="0"/>
              <a:t>lực</a:t>
            </a:r>
            <a:r>
              <a:rPr lang="en-US" dirty="0" smtClean="0"/>
              <a:t>, </a:t>
            </a:r>
            <a:r>
              <a:rPr lang="en-US" dirty="0" err="1" smtClean="0"/>
              <a:t>phát</a:t>
            </a:r>
            <a:r>
              <a:rPr lang="en-US" dirty="0" smtClean="0"/>
              <a:t> </a:t>
            </a:r>
            <a:r>
              <a:rPr lang="en-US" dirty="0" err="1" smtClean="0"/>
              <a:t>triển</a:t>
            </a:r>
            <a:r>
              <a:rPr lang="en-US" dirty="0" smtClean="0"/>
              <a:t> con </a:t>
            </a:r>
            <a:r>
              <a:rPr lang="en-US" dirty="0" err="1" smtClean="0"/>
              <a:t>người</a:t>
            </a:r>
            <a:r>
              <a:rPr lang="en-US" dirty="0" smtClean="0"/>
              <a:t>”.</a:t>
            </a:r>
            <a:endParaRPr lang="en-US" dirty="0" smtClean="0"/>
          </a:p>
          <a:p>
            <a:pPr algn="just">
              <a:buNone/>
            </a:pPr>
            <a:r>
              <a:rPr lang="en-US" dirty="0" smtClean="0"/>
              <a:t>	</a:t>
            </a:r>
            <a:r>
              <a:rPr lang="en-US" dirty="0" err="1" smtClean="0"/>
              <a:t>Gồm</a:t>
            </a:r>
            <a:r>
              <a:rPr lang="en-US" dirty="0" smtClean="0"/>
              <a:t> 8 </a:t>
            </a:r>
            <a:r>
              <a:rPr lang="en-US" dirty="0" err="1" smtClean="0"/>
              <a:t>nhiệm</a:t>
            </a:r>
            <a:r>
              <a:rPr lang="en-US" dirty="0" smtClean="0"/>
              <a:t> </a:t>
            </a:r>
            <a:r>
              <a:rPr lang="en-US" dirty="0" err="1" smtClean="0"/>
              <a:t>vụ</a:t>
            </a:r>
            <a:r>
              <a:rPr lang="en-US" dirty="0" smtClean="0"/>
              <a:t> </a:t>
            </a:r>
            <a:r>
              <a:rPr lang="en-US" dirty="0" err="1" smtClean="0"/>
              <a:t>giải</a:t>
            </a:r>
            <a:r>
              <a:rPr lang="en-US" dirty="0" smtClean="0"/>
              <a:t> </a:t>
            </a:r>
            <a:r>
              <a:rPr lang="en-US" dirty="0" err="1" smtClean="0"/>
              <a:t>pháp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152400" y="20574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57200"/>
            <a:ext cx="8610600" cy="5897563"/>
          </a:xfrm>
        </p:spPr>
        <p:txBody>
          <a:bodyPr>
            <a:normAutofit/>
          </a:bodyPr>
          <a:lstStyle/>
          <a:p>
            <a:pPr algn="just"/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lõi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tư thích đáng cho giáo dục và đào tạo chất lượng cao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 dựng môi trường giáo dục lành mạnh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 tác và hội nhập quốc tế về giáo dục và đào tạo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7523</Words>
  <Application>WPS Presentation</Application>
  <PresentationFormat>On-screen Show (4:3)</PresentationFormat>
  <Paragraphs>159</Paragraphs>
  <Slides>50</Slides>
  <Notes>7</Notes>
  <HiddenSlides>0</HiddenSlides>
  <MMClips>3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50</vt:i4>
      </vt:variant>
    </vt:vector>
  </HeadingPairs>
  <TitlesOfParts>
    <vt:vector size="59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Calibri</vt:lpstr>
      <vt:lpstr>Office Theme</vt:lpstr>
      <vt:lpstr>BÀI 5  PHÁT TRIỂN GIÁO DỤC VÀ ĐÀO TẠO; KHOA HỌC VÀ CÔNG NGHỆ;  XÂY DỰNG VÀ PHÁT TRIỂN VĂN HÓA,  CON NGƯỜI VIỆT NAM;  BẢO VỆ MÔI TRƯỜNG VÀ QUẢN LÝ PHÁT TRIỂN XÃ HỘI </vt:lpstr>
      <vt:lpstr>PowerPoint 演示文稿</vt:lpstr>
      <vt:lpstr>VAI TRÒ CỦA GIÁO DỤC</vt:lpstr>
      <vt:lpstr>Vai trò của giáo dục?</vt:lpstr>
      <vt:lpstr>Vai trò của giáo dục đối với con người?</vt:lpstr>
      <vt:lpstr>QUAN ĐIỂM PHÁT TRIỂN GIÁO DỤC VÀ ĐÀO TẠO</vt:lpstr>
      <vt:lpstr>7 quan điểm phát triển giáo dục và đào tạo   </vt:lpstr>
      <vt:lpstr>NHIỆM VỤ, GIẢI PHÁP PHÁT TRIỂN GIÁO DỤC ĐÀO TẠO TRONG THỜI GIAN TỚI</vt:lpstr>
      <vt:lpstr>PowerPoint 演示文稿</vt:lpstr>
      <vt:lpstr>PHÁT TRIỂN KHOA HỌC CÔNG NGHỆ</vt:lpstr>
      <vt:lpstr>PowerPoint 演示文稿</vt:lpstr>
      <vt:lpstr>Quan điểm phát triển khoa học công nghệ  (Hội nghị trung ương 6 khóa XI)</vt:lpstr>
      <vt:lpstr>Quan điểm phát triển khoa học công nghệ (Hội nghị trung ương 6 khóa XI)</vt:lpstr>
      <vt:lpstr>Nhiệm vụ, giải pháp phát triển  khoa học và công nghệ  5 năm 2021 - 2025</vt:lpstr>
      <vt:lpstr>XÂY DỰNG, PHÁT TRIỂN VĂN HÓA  VÀ CON NGƯỜI VIỆT NAM ĐÁP ỨNG  YÊU CẦU PHÁT TRIỂN BỀN VỮNG ĐẤT NƯỚC</vt:lpstr>
      <vt:lpstr>Vị trí, vai trò</vt:lpstr>
      <vt:lpstr>Mục tiêu</vt:lpstr>
      <vt:lpstr>NHIỆM VỤ, GIẢI PHÁP XÂY DỰNG, PHÁT TRIỂN VĂN HÓA  VÀ CON NGƯỜI VIỆT NAM  ĐÁP ỨNG YÊU CẦU  PHÁT TRIỂN BỀN VỮNG ĐẤT NƯỚC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 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11 GIẢI PHÁP  XÂY DỰNG VÀ PHÁT TRIỂN VĂN HÓA, CON NGƯỜI  VIỆT NAM THEO TINH THẦN NGHỊ QUYẾT ĐẠI HỘI XIII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PC</cp:lastModifiedBy>
  <cp:revision>76</cp:revision>
  <dcterms:created xsi:type="dcterms:W3CDTF">2022-08-15T14:37:00Z</dcterms:created>
  <dcterms:modified xsi:type="dcterms:W3CDTF">2023-11-29T02:07:32Z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D34D1A73E0F646E8812C458483FDD4C5_12</vt:lpwstr>
  </property>
  <property fmtid="{D5CDD505-2E9C-101B-9397-08002B2CF9AE}" pid="3" name="KSOProductBuildVer">
    <vt:lpwstr>1033-12.2.0.13306</vt:lpwstr>
  </property>
</Properties>
</file>